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34" d="100"/>
          <a:sy n="34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0"/>
            <a:ext cx="18897030" cy="52391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 b="0" spc="-272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2"/>
            <a:ext cx="18897030" cy="30068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1pPr>
            <a:lvl2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2pPr>
            <a:lvl3pPr marL="1725750" indent="-11430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3pPr>
            <a:lvl4pPr marL="238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4pPr>
            <a:lvl5pPr marL="310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30" y="1062788"/>
            <a:ext cx="8566308" cy="30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6173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7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04E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007849" y="8060021"/>
            <a:ext cx="5472001" cy="41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7769000" y="8060021"/>
            <a:ext cx="5472001" cy="41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41450" y="3555996"/>
            <a:ext cx="9856787" cy="8644024"/>
          </a:xfrm>
          <a:prstGeom prst="rect">
            <a:avLst/>
          </a:prstGeom>
        </p:spPr>
        <p:txBody>
          <a:bodyPr/>
          <a:lstStyle>
            <a:lvl1pPr>
              <a:defRPr sz="6000" spc="-160">
                <a:solidFill>
                  <a:srgbClr val="5E5E5E"/>
                </a:solidFill>
              </a:defRPr>
            </a:lvl1pPr>
            <a:lvl2pPr indent="-857250">
              <a:buSzPct val="100000"/>
              <a:buChar char="—"/>
              <a:defRPr sz="6000" spc="-160">
                <a:solidFill>
                  <a:srgbClr val="5E5E5E"/>
                </a:solidFill>
              </a:defRPr>
            </a:lvl2pPr>
            <a:lvl3pPr marL="1439999" indent="-857250">
              <a:defRPr sz="6000" spc="-160">
                <a:solidFill>
                  <a:srgbClr val="5E5E5E"/>
                </a:solidFill>
              </a:defRPr>
            </a:lvl3pPr>
            <a:lvl4pPr marL="2331449" indent="-857250">
              <a:defRPr sz="6000" spc="-160">
                <a:solidFill>
                  <a:srgbClr val="5E5E5E"/>
                </a:solidFill>
              </a:defRPr>
            </a:lvl4pPr>
            <a:lvl5pPr marL="3231450" indent="-857250">
              <a:defRPr sz="6000" spc="-16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23792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5071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52823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dy Level One…"/>
          <p:cNvSpPr txBox="1"/>
          <p:nvPr/>
        </p:nvSpPr>
        <p:spPr>
          <a:xfrm>
            <a:off x="3708969" y="9482322"/>
            <a:ext cx="18897032" cy="30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4">
              <a:lnSpc>
                <a:spcPct val="120000"/>
              </a:lnSpc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defTabSz="800734">
              <a:lnSpc>
                <a:spcPct val="120000"/>
              </a:lnSpc>
              <a:defRPr sz="3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3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665226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7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411041" y="742245"/>
            <a:ext cx="19283276" cy="22860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/>
          <a:lstStyle>
            <a:lvl1pPr>
              <a:defRPr sz="8800" spc="-150">
                <a:solidFill>
                  <a:srgbClr val="5E5E5E"/>
                </a:solidFill>
              </a:defRPr>
            </a:lvl1pPr>
            <a:lvl2pPr>
              <a:defRPr sz="8800" spc="-150">
                <a:solidFill>
                  <a:srgbClr val="5E5E5E"/>
                </a:solidFill>
              </a:defRPr>
            </a:lvl2pPr>
            <a:lvl3pPr marL="1840050" indent="-1257300">
              <a:defRPr sz="8800" spc="-150">
                <a:solidFill>
                  <a:srgbClr val="5E5E5E"/>
                </a:solidFill>
              </a:defRPr>
            </a:lvl3pPr>
            <a:lvl4pPr marL="2731499" indent="-1257300">
              <a:defRPr sz="8800" spc="-150">
                <a:solidFill>
                  <a:srgbClr val="5E5E5E"/>
                </a:solidFill>
              </a:defRPr>
            </a:lvl4pPr>
            <a:lvl5pPr marL="3451500" indent="-1257300">
              <a:defRPr sz="8800" spc="-15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0977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/>
        </p:nvSpPr>
        <p:spPr>
          <a:xfrm>
            <a:off x="1441447" y="12611805"/>
            <a:ext cx="953626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Gnóthaí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Eachtracha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agus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Trádála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Foreign Affairs and Trade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0477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5604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1918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057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27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0"/>
            <a:ext cx="18897030" cy="52391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 b="0" spc="-272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2"/>
            <a:ext cx="18897030" cy="30068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1pPr>
            <a:lvl2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2pPr>
            <a:lvl3pPr marL="1725750" indent="-11430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3pPr>
            <a:lvl4pPr marL="238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4pPr>
            <a:lvl5pPr marL="310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3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2479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1" cy="81453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000" b="0" spc="-3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4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23850" y="1608755"/>
            <a:ext cx="15208951" cy="748365"/>
          </a:xfrm>
          <a:prstGeom prst="rect">
            <a:avLst/>
          </a:prstGeom>
        </p:spPr>
        <p:txBody>
          <a:bodyPr/>
          <a:lstStyle>
            <a:lvl1pPr>
              <a:defRPr sz="2800" spc="-10"/>
            </a:lvl1pPr>
            <a:lvl2pPr>
              <a:defRPr sz="2800" spc="-10"/>
            </a:lvl2pPr>
            <a:lvl3pPr marL="982799" indent="-400050">
              <a:defRPr sz="2800" spc="-10"/>
            </a:lvl3pPr>
            <a:lvl4pPr marL="1874249" indent="-400050">
              <a:defRPr sz="2800" spc="-10"/>
            </a:lvl4pPr>
            <a:lvl5pPr marL="2594249" indent="-400050">
              <a:defRPr sz="2800" spc="-1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5700" y="2706370"/>
            <a:ext cx="3708400" cy="9140726"/>
          </a:xfrm>
          <a:prstGeom prst="rect">
            <a:avLst/>
          </a:prstGeom>
        </p:spPr>
        <p:txBody>
          <a:bodyPr/>
          <a:lstStyle/>
          <a:p>
            <a:pPr lvl="0">
              <a:defRPr sz="41000" spc="-200">
                <a:solidFill>
                  <a:srgbClr val="A39161"/>
                </a:solidFill>
              </a:defRPr>
            </a:pPr>
            <a:r>
              <a:rPr lang="en-US"/>
              <a:t>Edit Master text styles</a:t>
            </a:r>
          </a:p>
        </p:txBody>
      </p:sp>
      <p:sp>
        <p:nvSpPr>
          <p:cNvPr id="44" name="Rialtas na hÉireann | Government of Ireland"/>
          <p:cNvSpPr txBox="1"/>
          <p:nvPr/>
        </p:nvSpPr>
        <p:spPr>
          <a:xfrm>
            <a:off x="5923850" y="12621190"/>
            <a:ext cx="90753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FFFFFF">
                    <a:alpha val="45000"/>
                  </a:srgbClr>
                </a:solidFill>
              </a:defRPr>
            </a:pPr>
            <a:r>
              <a:t>An Roinn Gnóthaí Eachtracha agus Trádála </a:t>
            </a:r>
            <a:r>
              <a:rPr b="0"/>
              <a:t>| Department of Foreign Affairs and Trade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884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Slid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4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1" cy="81453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000" b="0" spc="-3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23850" y="1608755"/>
            <a:ext cx="15208951" cy="748365"/>
          </a:xfrm>
          <a:prstGeom prst="rect">
            <a:avLst/>
          </a:prstGeom>
        </p:spPr>
        <p:txBody>
          <a:bodyPr/>
          <a:lstStyle>
            <a:lvl1pPr>
              <a:defRPr sz="2800" spc="-10">
                <a:solidFill>
                  <a:srgbClr val="004D44"/>
                </a:solidFill>
              </a:defRPr>
            </a:lvl1pPr>
            <a:lvl2pPr>
              <a:defRPr sz="2800" spc="-10">
                <a:solidFill>
                  <a:srgbClr val="004D44"/>
                </a:solidFill>
              </a:defRPr>
            </a:lvl2pPr>
            <a:lvl3pPr marL="982799" indent="-400050">
              <a:defRPr sz="2800" spc="-10">
                <a:solidFill>
                  <a:srgbClr val="004D44"/>
                </a:solidFill>
              </a:defRPr>
            </a:lvl3pPr>
            <a:lvl4pPr marL="1874249" indent="-400050">
              <a:defRPr sz="2800" spc="-10">
                <a:solidFill>
                  <a:srgbClr val="004D44"/>
                </a:solidFill>
              </a:defRPr>
            </a:lvl4pPr>
            <a:lvl5pPr marL="2594249" indent="-400050">
              <a:defRPr sz="2800" spc="-10">
                <a:solidFill>
                  <a:srgbClr val="004D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5700" y="2706370"/>
            <a:ext cx="3708400" cy="9140726"/>
          </a:xfrm>
          <a:prstGeom prst="rect">
            <a:avLst/>
          </a:prstGeom>
        </p:spPr>
        <p:txBody>
          <a:bodyPr/>
          <a:lstStyle/>
          <a:p>
            <a:pPr lvl="0">
              <a:defRPr sz="41000" spc="-200">
                <a:solidFill>
                  <a:srgbClr val="A39161"/>
                </a:solidFill>
              </a:defRPr>
            </a:pPr>
            <a:r>
              <a:rPr lang="en-US"/>
              <a:t>Edit Master text styles</a:t>
            </a:r>
          </a:p>
        </p:txBody>
      </p:sp>
      <p:sp>
        <p:nvSpPr>
          <p:cNvPr id="58" name="Rialtas na hÉireann | Government of Ireland"/>
          <p:cNvSpPr txBox="1"/>
          <p:nvPr/>
        </p:nvSpPr>
        <p:spPr>
          <a:xfrm>
            <a:off x="5923850" y="12621190"/>
            <a:ext cx="90753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929292"/>
                </a:solidFill>
              </a:defRPr>
            </a:pPr>
            <a:r>
              <a:t>An Roinn Gnóthaí Eachtracha agus Trádála </a:t>
            </a:r>
            <a:r>
              <a:rPr b="0"/>
              <a:t>| Department of Foreign Affairs and Trade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12031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(with Harp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7569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44"/>
                </a:solidFill>
              </a:defRPr>
            </a:lvl1pPr>
            <a:lvl2pPr>
              <a:defRPr>
                <a:solidFill>
                  <a:srgbClr val="004D44"/>
                </a:solidFill>
              </a:defRPr>
            </a:lvl2pPr>
            <a:lvl3pPr>
              <a:defRPr>
                <a:solidFill>
                  <a:srgbClr val="004D44"/>
                </a:solidFill>
              </a:defRPr>
            </a:lvl3pPr>
            <a:lvl4pPr>
              <a:defRPr>
                <a:solidFill>
                  <a:srgbClr val="004D44"/>
                </a:solidFill>
              </a:defRPr>
            </a:lvl4pPr>
            <a:lvl5pPr>
              <a:defRPr>
                <a:solidFill>
                  <a:srgbClr val="004D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77" name="Picture 6" descr="Picture 6"/>
          <p:cNvPicPr>
            <a:picLocks noChangeAspect="1"/>
          </p:cNvPicPr>
          <p:nvPr/>
        </p:nvPicPr>
        <p:blipFill>
          <a:blip r:embed="rId4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3711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44"/>
                </a:solidFill>
              </a:defRPr>
            </a:lvl1pPr>
            <a:lvl2pPr>
              <a:defRPr>
                <a:solidFill>
                  <a:srgbClr val="004D44"/>
                </a:solidFill>
              </a:defRPr>
            </a:lvl2pPr>
            <a:lvl3pPr>
              <a:defRPr>
                <a:solidFill>
                  <a:srgbClr val="004D44"/>
                </a:solidFill>
              </a:defRPr>
            </a:lvl3pPr>
            <a:lvl4pPr>
              <a:defRPr>
                <a:solidFill>
                  <a:srgbClr val="004D44"/>
                </a:solidFill>
              </a:defRPr>
            </a:lvl4pPr>
            <a:lvl5pPr>
              <a:defRPr>
                <a:solidFill>
                  <a:srgbClr val="004D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1983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7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04E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12007850" y="3556000"/>
            <a:ext cx="11233150" cy="86440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62297" y="3555998"/>
            <a:ext cx="9856788" cy="8644023"/>
          </a:xfrm>
          <a:prstGeom prst="rect">
            <a:avLst/>
          </a:prstGeom>
        </p:spPr>
        <p:txBody>
          <a:bodyPr/>
          <a:lstStyle>
            <a:lvl1pPr>
              <a:defRPr sz="6000" spc="-160">
                <a:solidFill>
                  <a:srgbClr val="5E5E5E"/>
                </a:solidFill>
              </a:defRPr>
            </a:lvl1pPr>
            <a:lvl2pPr indent="-857250">
              <a:buSzPct val="100000"/>
              <a:buChar char="—"/>
              <a:defRPr sz="6000" spc="-160">
                <a:solidFill>
                  <a:srgbClr val="5E5E5E"/>
                </a:solidFill>
              </a:defRPr>
            </a:lvl2pPr>
            <a:lvl3pPr marL="1439999" indent="-857250">
              <a:defRPr sz="6000" spc="-160">
                <a:solidFill>
                  <a:srgbClr val="5E5E5E"/>
                </a:solidFill>
              </a:defRPr>
            </a:lvl3pPr>
            <a:lvl4pPr marL="2331449" indent="-857250">
              <a:defRPr sz="6000" spc="-160">
                <a:solidFill>
                  <a:srgbClr val="5E5E5E"/>
                </a:solidFill>
              </a:defRPr>
            </a:lvl4pPr>
            <a:lvl5pPr marL="3231450" indent="-857250">
              <a:defRPr sz="6000" spc="-16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4447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1441450" y="2157111"/>
            <a:ext cx="9877339" cy="290124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7000" spc="0">
                <a:solidFill>
                  <a:srgbClr val="004E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12007850" y="835377"/>
            <a:ext cx="11642983" cy="113978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1450" y="946150"/>
            <a:ext cx="9877259" cy="808509"/>
          </a:xfrm>
          <a:prstGeom prst="rect">
            <a:avLst/>
          </a:prstGeom>
        </p:spPr>
        <p:txBody>
          <a:bodyPr/>
          <a:lstStyle>
            <a:lvl1pPr>
              <a:defRPr sz="3500" b="1" spc="-150">
                <a:solidFill>
                  <a:srgbClr val="B3B6A7"/>
                </a:solidFill>
              </a:defRPr>
            </a:lvl1pPr>
            <a:lvl2pPr>
              <a:defRPr sz="3500" b="1" spc="-150">
                <a:solidFill>
                  <a:srgbClr val="B3B6A7"/>
                </a:solidFill>
              </a:defRPr>
            </a:lvl2pPr>
            <a:lvl3pPr marL="1439999" indent="-857250">
              <a:defRPr sz="3500" b="1" spc="-150">
                <a:solidFill>
                  <a:srgbClr val="B3B6A7"/>
                </a:solidFill>
              </a:defRPr>
            </a:lvl3pPr>
            <a:lvl4pPr marL="2159999" indent="-685800">
              <a:defRPr sz="3500" b="1" spc="-150">
                <a:solidFill>
                  <a:srgbClr val="B3B6A7"/>
                </a:solidFill>
              </a:defRPr>
            </a:lvl4pPr>
            <a:lvl5pPr marL="2879999" indent="-685800">
              <a:defRPr sz="3500" b="1" spc="-150">
                <a:solidFill>
                  <a:srgbClr val="B3B6A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8" name="Text Placeholder 4"/>
          <p:cNvSpPr>
            <a:spLocks noGrp="1"/>
          </p:cNvSpPr>
          <p:nvPr>
            <p:ph type="body" sz="half" idx="14"/>
          </p:nvPr>
        </p:nvSpPr>
        <p:spPr>
          <a:xfrm>
            <a:off x="1462087" y="5362575"/>
            <a:ext cx="9856789" cy="6870700"/>
          </a:xfrm>
          <a:prstGeom prst="rect">
            <a:avLst/>
          </a:prstGeom>
        </p:spPr>
        <p:txBody>
          <a:bodyPr/>
          <a:lstStyle/>
          <a:p>
            <a:pPr lvl="0">
              <a:defRPr sz="6000" spc="-200">
                <a:solidFill>
                  <a:srgbClr val="5E5E5E"/>
                </a:solidFill>
              </a:defRPr>
            </a:pPr>
            <a:r>
              <a:rPr lang="en-US"/>
              <a:t>Edit Master text styles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6802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4" descr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2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0" y="3556000"/>
            <a:ext cx="19770226" cy="875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1446" y="12611100"/>
            <a:ext cx="36857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300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226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31034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—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37130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—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42972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mson.org/2021/the-arms-trade-treatys-gender-based-violence-risk-assessment/" TargetMode="External"/><Relationship Id="rId2" Type="http://schemas.openxmlformats.org/officeDocument/2006/relationships/hyperlink" Target="https://genderchampions.com/impact/disarma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rolarms.org/wp-content/uploads/2018/08/GBV-practical-guide_ONLIN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ticle 7(4) of the ATT"/>
          <p:cNvSpPr txBox="1">
            <a:spLocks noGrp="1"/>
          </p:cNvSpPr>
          <p:nvPr>
            <p:ph type="title"/>
          </p:nvPr>
        </p:nvSpPr>
        <p:spPr>
          <a:xfrm>
            <a:off x="3368007" y="3409628"/>
            <a:ext cx="18897030" cy="381258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  <a:p>
            <a:pPr algn="l" rtl="0"/>
            <a:r>
              <a:rPr lang="es" sz="9800" b="0" i="0" u="none" baseline="0" dirty="0"/>
              <a:t>Artículo 7, párrafo 4, del TCA</a:t>
            </a:r>
          </a:p>
        </p:txBody>
      </p:sp>
      <p:sp>
        <p:nvSpPr>
          <p:cNvPr id="153" name="Export Risk Assessments and Gender Based Violence"/>
          <p:cNvSpPr txBox="1">
            <a:spLocks noGrp="1"/>
          </p:cNvSpPr>
          <p:nvPr>
            <p:ph type="body" sz="quarter" idx="1"/>
          </p:nvPr>
        </p:nvSpPr>
        <p:spPr>
          <a:xfrm>
            <a:off x="3368007" y="7113722"/>
            <a:ext cx="18897030" cy="47398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4800" b="0" i="0" u="none" baseline="0"/>
              <a:t>Evaluaciones de riesgo de las exportaciones y violencia de género</a:t>
            </a:r>
            <a:endParaRPr lang="es" sz="4800" dirty="0"/>
          </a:p>
          <a:p>
            <a:endParaRPr lang="es" sz="4800" dirty="0"/>
          </a:p>
          <a:p>
            <a:pPr algn="l" rtl="0"/>
            <a:r>
              <a:rPr lang="es" sz="4800" b="1" i="1" u="none" baseline="0"/>
              <a:t>Presentación al Programa P2P de la UE de control de exportaciones</a:t>
            </a:r>
            <a:br>
              <a:rPr lang="es" sz="4800" b="1"/>
            </a:br>
            <a:endParaRPr sz="4800" dirty="0"/>
          </a:p>
        </p:txBody>
      </p:sp>
      <p:sp>
        <p:nvSpPr>
          <p:cNvPr id="151" name="Emma Tobin - Disarmament and Non-Proliferation Section, Department of Foreign Affairs Ireland"/>
          <p:cNvSpPr txBox="1">
            <a:spLocks noGrp="1"/>
          </p:cNvSpPr>
          <p:nvPr>
            <p:ph type="body" sz="quarter" idx="4294967295"/>
          </p:nvPr>
        </p:nvSpPr>
        <p:spPr>
          <a:xfrm>
            <a:off x="8787539" y="11525470"/>
            <a:ext cx="14968916" cy="6561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r" rtl="0"/>
            <a:r>
              <a:rPr lang="es" sz="4000" b="0" i="1" u="none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Emma Tobin</a:t>
            </a:r>
            <a:endParaRPr lang="es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0"/>
            <a:r>
              <a:rPr lang="es" sz="4000" b="0" i="1" u="none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Sección de desarme y de no proliferación, </a:t>
            </a:r>
            <a:endParaRPr lang="es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0"/>
            <a:r>
              <a:rPr lang="es" sz="4000" b="0" i="1" u="none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Departamento de Asuntos Exteriores, Irlanda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exporting State Party, in making this assessment, shall take into account the risk of the conventional arms covered under Article 2 (1) or of the items covered under Article 3 or Article 4 being used to commit or facilitate serious acts of gender-bas"/>
          <p:cNvSpPr txBox="1">
            <a:spLocks noGrp="1"/>
          </p:cNvSpPr>
          <p:nvPr>
            <p:ph type="body" idx="1"/>
          </p:nvPr>
        </p:nvSpPr>
        <p:spPr>
          <a:xfrm>
            <a:off x="1441450" y="4417017"/>
            <a:ext cx="19770226" cy="78912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defRPr i="1"/>
            </a:pPr>
            <a:r>
              <a:rPr lang="es" sz="5400" b="0" i="0" u="none" baseline="0"/>
              <a:t>Al realizar la evaluación, el Estado parte exportador</a:t>
            </a:r>
            <a:r>
              <a:rPr lang="es" sz="5400" b="1" i="0" u="none" baseline="0"/>
              <a:t> tendrá en cuenta el riesgo</a:t>
            </a:r>
            <a:r>
              <a:rPr lang="es" sz="5400" b="0" i="0" u="none" baseline="0"/>
              <a:t> de que las armas convencionales comprendidas en el artículo 2, párrafo 1, o los elementos comprendidos en el artículo 3 o el artículo 4 se utilicen para </a:t>
            </a:r>
            <a:r>
              <a:rPr lang="es" sz="5400" b="1" i="0" u="none" baseline="0"/>
              <a:t>cometer o facilitar actos graves de violencia por motivos de género </a:t>
            </a:r>
            <a:r>
              <a:rPr lang="es" sz="5400" b="0" i="0" u="none" baseline="0"/>
              <a:t>o</a:t>
            </a:r>
            <a:r>
              <a:rPr lang="es" sz="5400" b="1" i="0" u="none" baseline="0"/>
              <a:t> actos graves de violencia contra las mujeres y los niños.</a:t>
            </a:r>
          </a:p>
        </p:txBody>
      </p:sp>
      <p:sp>
        <p:nvSpPr>
          <p:cNvPr id="184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83" name="Article 7(4)"/>
          <p:cNvSpPr txBox="1">
            <a:spLocks noGrp="1"/>
          </p:cNvSpPr>
          <p:nvPr>
            <p:ph type="title" idx="4294967295"/>
          </p:nvPr>
        </p:nvSpPr>
        <p:spPr>
          <a:xfrm>
            <a:off x="1441450" y="1162373"/>
            <a:ext cx="20504150" cy="23936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 dirty="0">
                <a:solidFill>
                  <a:schemeClr val="tx1"/>
                </a:solidFill>
              </a:rPr>
              <a:t>Artículo 7, párrafo 4, del Tratado sobre el Comercio de Armas</a:t>
            </a:r>
            <a:endParaRPr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3845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>
                <a:solidFill>
                  <a:schemeClr val="bg1"/>
                </a:solidFill>
              </a:rPr>
              <a:t> Interpretación del artículo 7, párrafo 4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8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89" name="Article 7(4) to be considered in the wider context of Article 7…"/>
          <p:cNvSpPr txBox="1">
            <a:spLocks noGrp="1"/>
          </p:cNvSpPr>
          <p:nvPr>
            <p:ph type="body" idx="1"/>
          </p:nvPr>
        </p:nvSpPr>
        <p:spPr>
          <a:xfrm>
            <a:off x="1206500" y="3456122"/>
            <a:ext cx="21971000" cy="90610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400" b="0" i="0" u="none" baseline="0" dirty="0"/>
              <a:t>El artículo 7, párrafo 4, debe contemplarse en el contexto general del </a:t>
            </a:r>
            <a:r>
              <a:rPr lang="es" sz="4400" b="1" i="0" u="none" baseline="0" dirty="0"/>
              <a:t>artículo 7</a:t>
            </a:r>
            <a:endParaRPr lang="es" sz="4400" b="1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400" b="0" i="0" u="none" baseline="0" dirty="0"/>
              <a:t>Requisito relacionado con la evaluación de las exportaciones del artículo 7 en el que se menciona que: se «</a:t>
            </a:r>
            <a:r>
              <a:rPr lang="es" sz="4400" b="0" i="0" u="sng" baseline="0" dirty="0"/>
              <a:t>evaluará el potencial</a:t>
            </a:r>
            <a:r>
              <a:rPr lang="es" sz="4400" b="0" i="0" u="none" baseline="0" dirty="0"/>
              <a:t>» de las exportaciones y si estas podrían emplearse para que «c</a:t>
            </a:r>
            <a:r>
              <a:rPr lang="es" sz="4400" b="0" i="0" u="sng" baseline="0" dirty="0"/>
              <a:t>ontribuyesen o menoscabasen la paz y la seguridad</a:t>
            </a:r>
            <a:r>
              <a:rPr lang="es" sz="4400" b="0" i="0" u="none" baseline="0" dirty="0"/>
              <a:t>»; «c</a:t>
            </a:r>
            <a:r>
              <a:rPr lang="es" sz="4400" b="0" i="0" u="sng" baseline="0" dirty="0"/>
              <a:t>ometer o facilitar una violación grave</a:t>
            </a:r>
            <a:r>
              <a:rPr lang="es" sz="4400" b="0" i="0" u="none" baseline="0" dirty="0"/>
              <a:t> del derecho internacional humanitario o «c</a:t>
            </a:r>
            <a:r>
              <a:rPr lang="es" sz="4400" b="0" i="0" u="sng" baseline="0" dirty="0"/>
              <a:t>ometer o facilitar una violación</a:t>
            </a:r>
            <a:r>
              <a:rPr lang="es" sz="4400" b="0" i="0" u="none" baseline="0" dirty="0"/>
              <a:t> grave del derecho internacional de los derechos humanos»</a:t>
            </a:r>
            <a:endParaRPr lang="es"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400" b="0" i="0" u="none" baseline="0" dirty="0"/>
              <a:t>Las violaciones no tienen por qué ser generalizadas y sistémicas para ser graves</a:t>
            </a:r>
            <a:endParaRPr lang="es"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400" b="0" i="0" u="none" baseline="0" dirty="0"/>
              <a:t>En algunos casos, los actos de violencia de género pueden elevarse a crímenes de guerra y deberían catalogarse como parte del </a:t>
            </a:r>
            <a:r>
              <a:rPr lang="es" sz="4400" b="1" i="0" u="none" baseline="0" dirty="0"/>
              <a:t>artículo 6</a:t>
            </a:r>
            <a:endParaRPr lang="es" sz="4400" b="0" i="0" u="none" baseline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795" y="1154045"/>
            <a:ext cx="4551658" cy="1686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493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>
                <a:solidFill>
                  <a:schemeClr val="bg1"/>
                </a:solidFill>
              </a:rPr>
              <a:t> Interpretación del artículo 7, párrafo 4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92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93" name="The value of article 7(4) in reducing the tendency to overlook GBV…"/>
          <p:cNvSpPr txBox="1">
            <a:spLocks noGrp="1"/>
          </p:cNvSpPr>
          <p:nvPr>
            <p:ph type="body" idx="1"/>
          </p:nvPr>
        </p:nvSpPr>
        <p:spPr>
          <a:xfrm>
            <a:off x="1206500" y="3307742"/>
            <a:ext cx="21971000" cy="92094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El valor del artículo 7, párrafo 4, en la aminoración de la tendencia a pasar por alto la violencia de género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La violencia de género debe considerarse, con arreglo a los aspectos destacados de los artículos 6 y 7, una violación de los derechos humanos que precisa una consideración concreta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A su vez, debería tenerse presente en el contexto del tránsito o el transbordo (artículo 9) y desvío (artículo 11)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«</a:t>
            </a:r>
            <a:r>
              <a:rPr lang="es" sz="4800" b="0" i="0" u="sng" baseline="0"/>
              <a:t>Cometer o facilitar</a:t>
            </a:r>
            <a:r>
              <a:rPr lang="es" sz="4800" b="0" i="0" u="none" baseline="0"/>
              <a:t>»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nducting GBV Risk Assessments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8339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000" b="1" i="0" u="none" baseline="0">
                <a:solidFill>
                  <a:schemeClr val="bg1"/>
                </a:solidFill>
              </a:rPr>
              <a:t>Realización de evaluaciones de riesgo sobre violencia de género</a:t>
            </a:r>
          </a:p>
        </p:txBody>
      </p:sp>
      <p:sp>
        <p:nvSpPr>
          <p:cNvPr id="196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97" name="Four areas to be aware o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s" sz="5600" b="0" i="0" u="none" baseline="0"/>
              <a:t>Cuatro áreas que tener en cuenta:</a:t>
            </a:r>
            <a:endParaRPr sz="4800" dirty="0"/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es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Ideas erróneas sobre la violencia de género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es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Acceso a la información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es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Evaluaciones demasiado generales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es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Localización de la información adecuada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Title"/>
          <p:cNvSpPr txBox="1">
            <a:spLocks noGrp="1"/>
          </p:cNvSpPr>
          <p:nvPr>
            <p:ph type="title"/>
          </p:nvPr>
        </p:nvSpPr>
        <p:spPr>
          <a:xfrm>
            <a:off x="1354668" y="1212574"/>
            <a:ext cx="19824082" cy="1592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000" b="1" i="0" u="none" baseline="0" dirty="0">
                <a:solidFill>
                  <a:schemeClr val="bg1"/>
                </a:solidFill>
              </a:rPr>
              <a:t>Desarrollo de las evaluaciones de la violencia de género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201" name="Measures to help address this…"/>
          <p:cNvSpPr txBox="1">
            <a:spLocks noGrp="1"/>
          </p:cNvSpPr>
          <p:nvPr>
            <p:ph sz="half" idx="1"/>
          </p:nvPr>
        </p:nvSpPr>
        <p:spPr>
          <a:xfrm>
            <a:off x="1354669" y="3022169"/>
            <a:ext cx="9261670" cy="90605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4800" b="0" i="0" u="none" baseline="0"/>
              <a:t>Medidas para ayudar a abordar el tema:</a:t>
            </a:r>
          </a:p>
          <a:p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formación en materia de género, violencia de género y exportaciones;</a:t>
            </a:r>
            <a:endParaRPr lang="es"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compromiso de las delegaciones geográficas;</a:t>
            </a:r>
            <a:endParaRPr lang="es" sz="4800" dirty="0"/>
          </a:p>
          <a:p>
            <a:pPr lvl="1" algn="l" rtl="0"/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evaluaciones de carácter no estadístico: protecciones jurídicas, activismo, etc.; y</a:t>
            </a:r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/>
              <a:t>presentación de informes locales.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08" y="3022169"/>
            <a:ext cx="9207742" cy="6138494"/>
          </a:xfrm>
        </p:spPr>
      </p:pic>
      <p:sp>
        <p:nvSpPr>
          <p:cNvPr id="200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es" b="0" i="0" u="none" baseline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 dirty="0">
                <a:solidFill>
                  <a:schemeClr val="bg1"/>
                </a:solidFill>
              </a:rPr>
              <a:t> Recursos útiles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05" name="Stimson Centre Paper and Assessment Questionnaire…"/>
          <p:cNvSpPr txBox="1">
            <a:spLocks noGrp="1"/>
          </p:cNvSpPr>
          <p:nvPr>
            <p:ph sz="half" idx="1"/>
          </p:nvPr>
        </p:nvSpPr>
        <p:spPr>
          <a:xfrm>
            <a:off x="1463799" y="2052637"/>
            <a:ext cx="8368070" cy="91308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es" sz="4800" b="0" i="0" u="none" baseline="0" dirty="0"/>
              <a:t>Stimson Centre Paper and Assessment Questionnaire </a:t>
            </a:r>
          </a:p>
          <a:p>
            <a:pPr algn="l" rtl="0"/>
            <a:r>
              <a:rPr lang="es" sz="4800" b="0" i="0" u="none" baseline="0" dirty="0"/>
              <a:t>(«Cuestionario de evaluación y documento»)</a:t>
            </a:r>
            <a:endParaRPr lang="es" sz="4800" dirty="0"/>
          </a:p>
          <a:p>
            <a:endParaRPr sz="4800" dirty="0"/>
          </a:p>
          <a:p>
            <a:pPr marL="742950" indent="-742950" algn="l" rtl="0">
              <a:buFont typeface="+mj-lt"/>
              <a:buAutoNum type="arabicPeriod"/>
            </a:pPr>
            <a:r>
              <a:rPr lang="es" sz="4800" b="0" i="0" u="none" baseline="0" dirty="0"/>
              <a:t>«The Exporter and End User Human Rights Record» </a:t>
            </a:r>
          </a:p>
          <a:p>
            <a:pPr algn="l" rtl="0"/>
            <a:r>
              <a:rPr lang="es" sz="4800" b="0" i="0" u="none" baseline="0" dirty="0"/>
              <a:t>(Registro de los derechos humanos del exportador y del usuario final)</a:t>
            </a:r>
            <a:endParaRPr lang="es" sz="4800" dirty="0"/>
          </a:p>
          <a:p>
            <a:pPr marL="742950" indent="-742950" algn="l" rtl="0">
              <a:buFont typeface="+mj-lt"/>
              <a:buAutoNum type="arabicPeriod"/>
            </a:pPr>
            <a:endParaRPr sz="4800" dirty="0"/>
          </a:p>
          <a:p>
            <a:pPr marL="742950" indent="-742950" algn="l" rtl="0">
              <a:buFont typeface="+mj-lt"/>
              <a:buAutoNum type="arabicPeriod"/>
            </a:pPr>
            <a:r>
              <a:rPr lang="es" sz="4800" b="0" i="0" u="none" baseline="0" dirty="0"/>
              <a:t>«GBV in the Recipient State» (violencia de género en el Estado receptor)</a:t>
            </a:r>
            <a:endParaRPr lang="es" sz="4800" dirty="0"/>
          </a:p>
          <a:p>
            <a:pPr marL="742950" indent="-742950" algn="l" rtl="0">
              <a:buFont typeface="+mj-lt"/>
              <a:buAutoNum type="arabicPeriod"/>
            </a:pPr>
            <a:endParaRPr sz="4800" dirty="0"/>
          </a:p>
          <a:p>
            <a:pPr marL="742950" indent="-742950" algn="l" rtl="0">
              <a:buFont typeface="+mj-lt"/>
              <a:buAutoNum type="arabicPeriod"/>
            </a:pPr>
            <a:r>
              <a:rPr lang="es" sz="4800" b="0" i="0" u="none" baseline="0" dirty="0"/>
              <a:t>«Connection between this Export and GBV Risk». (Relación entre esta exportación y el riesgo asociado a la violencia de género).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2000" y="2730638"/>
            <a:ext cx="6544166" cy="9352084"/>
          </a:xfrm>
          <a:prstGeom prst="rect">
            <a:avLst/>
          </a:prstGeom>
        </p:spPr>
      </p:pic>
      <p:sp>
        <p:nvSpPr>
          <p:cNvPr id="204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es" b="0" i="0" u="none" baseline="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relands approach to GBV assessments"/>
          <p:cNvSpPr txBox="1">
            <a:spLocks noGrp="1"/>
          </p:cNvSpPr>
          <p:nvPr>
            <p:ph type="title"/>
          </p:nvPr>
        </p:nvSpPr>
        <p:spPr>
          <a:xfrm>
            <a:off x="1219200" y="540029"/>
            <a:ext cx="21945600" cy="30067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5400" b="1" i="0" u="none" baseline="0" dirty="0">
                <a:solidFill>
                  <a:schemeClr val="bg1"/>
                </a:solidFill>
              </a:rPr>
              <a:t>Enfoque irlandés a las evaluaciones referentes a la violencia de género</a:t>
            </a:r>
          </a:p>
        </p:txBody>
      </p:sp>
      <p:sp>
        <p:nvSpPr>
          <p:cNvPr id="209" name="The Women, Peace and Security Agenda, Gender Mainstreaming in Foreign Policy, and Gender and Disarmament.…"/>
          <p:cNvSpPr txBox="1">
            <a:spLocks noGrp="1"/>
          </p:cNvSpPr>
          <p:nvPr>
            <p:ph sz="half" idx="1"/>
          </p:nvPr>
        </p:nvSpPr>
        <p:spPr>
          <a:xfrm>
            <a:off x="1354668" y="2155925"/>
            <a:ext cx="11740845" cy="995945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b="0" i="0" u="none" baseline="0" dirty="0"/>
              <a:t>Programa de la mujer, la paz y la seguridad; incorporación de las cuestiones concernientes a la igualdad de género en la política exterior y género y desarme </a:t>
            </a:r>
            <a:endParaRPr lang="es" dirty="0"/>
          </a:p>
          <a:p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b="0" i="0" u="none" baseline="0" dirty="0"/>
              <a:t>Normalización de la igualdad de género y consideraciones acerca de la violencia de género</a:t>
            </a:r>
            <a:endParaRPr lang="es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b="0" i="0" u="none" baseline="0" dirty="0"/>
              <a:t>La postura común de la UE: la violencia de género en virtud de los criterios dos y tres </a:t>
            </a:r>
            <a:endParaRPr lang="es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b="0" i="0" u="none" baseline="0" dirty="0"/>
              <a:t>Planteamiento colaborativo y consulta de las observaciones con las delegaciones de zonas geográficas</a:t>
            </a:r>
            <a:endParaRPr lang="es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b="0" i="0" u="none" baseline="0" dirty="0"/>
              <a:t>Oferta formativa referente a las licencias de exportación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84422" y="2123268"/>
            <a:ext cx="6664271" cy="9549340"/>
          </a:xfrm>
          <a:prstGeom prst="rect">
            <a:avLst/>
          </a:prstGeom>
        </p:spPr>
      </p:pic>
      <p:sp>
        <p:nvSpPr>
          <p:cNvPr id="208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es" b="0" i="0" u="none" baseline="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ank Yo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7200" b="0" i="1" u="none" baseline="0">
                <a:solidFill>
                  <a:schemeClr val="tx1"/>
                </a:solidFill>
              </a:rPr>
              <a:t>Muchas gracias</a:t>
            </a:r>
          </a:p>
        </p:txBody>
      </p:sp>
      <p:sp>
        <p:nvSpPr>
          <p:cNvPr id="213" name="Useful Resources: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 rtl="0"/>
            <a:r>
              <a:rPr lang="es" b="0" i="0" u="none" baseline="0">
                <a:solidFill>
                  <a:schemeClr val="tx1"/>
                </a:solidFill>
              </a:rPr>
              <a:t>Recursos</a:t>
            </a:r>
          </a:p>
          <a:p>
            <a:pPr algn="r" rtl="0"/>
            <a:r>
              <a:rPr lang="es" b="0" i="0" u="none" baseline="0">
                <a:solidFill>
                  <a:schemeClr val="bg1"/>
                </a:solidFill>
                <a:hlinkClick r:id="rId2"/>
              </a:rPr>
              <a:t>Desarme | International Gender Champions</a:t>
            </a:r>
            <a:endParaRPr lang="es" dirty="0">
              <a:solidFill>
                <a:schemeClr val="bg1"/>
              </a:solidFill>
            </a:endParaRPr>
          </a:p>
          <a:p>
            <a:pPr algn="r" rtl="0"/>
            <a:r>
              <a:rPr lang="es" b="0" i="0" u="none" baseline="0">
                <a:solidFill>
                  <a:schemeClr val="bg1"/>
                </a:solidFill>
                <a:hlinkClick r:id="rId3"/>
              </a:rPr>
              <a:t>«The Arms Trade Treaty’s Gender-Based Violence Risk Assessment» • Stimson Center</a:t>
            </a:r>
            <a:endParaRPr lang="es" dirty="0">
              <a:solidFill>
                <a:schemeClr val="bg1"/>
              </a:solidFill>
            </a:endParaRPr>
          </a:p>
          <a:p>
            <a:pPr algn="r" rtl="0"/>
            <a:r>
              <a:rPr lang="es" b="0" i="0" u="none" baseline="0">
                <a:solidFill>
                  <a:schemeClr val="bg1"/>
                </a:solidFill>
                <a:hlinkClick r:id="rId4"/>
              </a:rPr>
              <a:t>Control Arms: GBV-practical-guide_ONLINE.pdf (controlarms.org</a:t>
            </a:r>
            <a:r>
              <a:rPr lang="es" b="0" i="0" u="none" baseline="0">
                <a:solidFill>
                  <a:schemeClr val="bg2">
                    <a:lumMod val="90000"/>
                  </a:schemeClr>
                </a:solidFill>
                <a:hlinkClick r:id="rId4"/>
              </a:rPr>
              <a:t>)</a:t>
            </a:r>
            <a:endParaRPr lang="e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742950" lvl="0" indent="-742950" algn="l" rtl="0" fontAlgn="base">
              <a:buFont typeface="+mj-lt"/>
              <a:buAutoNum type="arabicPeriod"/>
            </a:pPr>
            <a:r>
              <a:rPr lang="es" sz="8500" b="0" i="0" u="none" baseline="0" dirty="0"/>
              <a:t>Violencia de género: concepto y prevalencia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es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es" sz="8500" b="0" i="0" u="none" baseline="0" dirty="0"/>
              <a:t>Violencia de género y Tratado de Armas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es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es" sz="8500" b="0" i="0" u="none" baseline="0" dirty="0"/>
              <a:t>La necesidad de un criterio de evaluación de riesgos referente a la violencia de género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es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es" sz="8500" b="0" i="0" u="none" baseline="0" dirty="0"/>
              <a:t>Artículo 7, párrafo 4, del TCA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es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es" sz="8500" b="0" i="0" u="none" baseline="0" dirty="0"/>
              <a:t>Realización de evaluaciones de riesgo sobre violencia de género</a:t>
            </a:r>
            <a:endParaRPr lang="es" sz="8500" dirty="0"/>
          </a:p>
          <a:p>
            <a:endParaRPr lang="e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60895" y="851439"/>
            <a:ext cx="17791113" cy="3187700"/>
          </a:xfrm>
        </p:spPr>
        <p:txBody>
          <a:bodyPr/>
          <a:lstStyle/>
          <a:p>
            <a:pPr algn="l" rtl="0"/>
            <a:r>
              <a:rPr lang="es" sz="8800" b="1" i="0" u="none" baseline="0">
                <a:solidFill>
                  <a:schemeClr val="bg1"/>
                </a:solidFill>
              </a:rPr>
              <a:t>Síntesis</a:t>
            </a:r>
            <a:r>
              <a:rPr lang="es" b="1" i="0" u="none" baseline="0">
                <a:solidFill>
                  <a:schemeClr val="bg1"/>
                </a:solidFill>
              </a:rPr>
              <a:t> de la presentación: </a:t>
            </a:r>
            <a:endParaRPr lang="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47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ender Based Violence: Concept and Priority"/>
          <p:cNvSpPr txBox="1">
            <a:spLocks noGrp="1"/>
          </p:cNvSpPr>
          <p:nvPr>
            <p:ph type="title"/>
          </p:nvPr>
        </p:nvSpPr>
        <p:spPr>
          <a:xfrm>
            <a:off x="1411041" y="742245"/>
            <a:ext cx="19283276" cy="1391355"/>
          </a:xfrm>
          <a:prstGeom prst="rect">
            <a:avLst/>
          </a:prstGeom>
        </p:spPr>
        <p:txBody>
          <a:bodyPr>
            <a:normAutofit/>
          </a:bodyPr>
          <a:lstStyle>
            <a:lvl1pPr defTabSz="2389572">
              <a:defRPr sz="8330" spc="-166"/>
            </a:lvl1pPr>
          </a:lstStyle>
          <a:p>
            <a:pPr algn="l" rtl="0"/>
            <a:r>
              <a:rPr lang="es" sz="6600" b="1" i="0" u="none" baseline="0"/>
              <a:t>Violencia de género: concepto</a:t>
            </a:r>
            <a:endParaRPr sz="9600" dirty="0"/>
          </a:p>
        </p:txBody>
      </p:sp>
      <p:sp>
        <p:nvSpPr>
          <p:cNvPr id="157" name="Defintion of GBV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4800" b="0" i="0" u="none" baseline="0"/>
              <a:t>«</a:t>
            </a:r>
            <a:r>
              <a:rPr lang="es" sz="4800" b="0" i="1" u="none" baseline="0"/>
              <a:t>El término ‘violencia de género’ hace referencia a cualquier acto con el que se busque dañar a una persona por su género. La violencia de género nace de normas perjudiciales, abuso de poder y desigualdades de género</a:t>
            </a:r>
            <a:r>
              <a:rPr lang="es" sz="4800" b="0" i="0" u="none" baseline="0"/>
              <a:t>»</a:t>
            </a:r>
            <a:r>
              <a:rPr lang="es" sz="4800" b="0" i="1" u="none" baseline="0"/>
              <a:t>. </a:t>
            </a:r>
          </a:p>
          <a:p>
            <a:pPr algn="r" rtl="0"/>
            <a:endParaRPr lang="es" sz="4800" i="1" dirty="0"/>
          </a:p>
          <a:p>
            <a:pPr algn="r" rtl="0"/>
            <a:r>
              <a:rPr lang="es" sz="4800" b="0" i="1" u="none" baseline="0"/>
              <a:t>Definición del ACNUR</a:t>
            </a:r>
          </a:p>
          <a:p>
            <a:pPr algn="r" rtl="0"/>
            <a:endParaRPr lang="es" sz="4800" i="1" dirty="0"/>
          </a:p>
          <a:p>
            <a:pPr algn="l" rtl="0"/>
            <a:r>
              <a:rPr lang="es" sz="4800" b="0" i="1" u="none" baseline="0"/>
              <a:t> </a:t>
            </a:r>
            <a:r>
              <a:rPr lang="es" sz="4800" b="0" i="0" u="none" baseline="0"/>
              <a:t>«</a:t>
            </a:r>
            <a:r>
              <a:rPr lang="es" sz="4800" b="0" i="1" u="none" baseline="0"/>
              <a:t>La violencia de género es violencia dirigida a una persona debido al sexo de esa persona o bien violencia que afecta a personas de un sexo en concreto de modo desproporcionado</a:t>
            </a:r>
            <a:r>
              <a:rPr lang="es" sz="4800" b="0" i="0" u="none" baseline="0"/>
              <a:t>»</a:t>
            </a:r>
            <a:r>
              <a:rPr lang="es" sz="4800" b="0" i="1" u="none" baseline="0"/>
              <a:t>.</a:t>
            </a:r>
          </a:p>
          <a:p>
            <a:pPr algn="r" rtl="0"/>
            <a:endParaRPr lang="es" sz="4800" i="1" dirty="0"/>
          </a:p>
          <a:p>
            <a:pPr algn="r" rtl="0"/>
            <a:r>
              <a:rPr lang="es" sz="4800" b="0" i="1" u="none" baseline="0"/>
              <a:t>Comisión Europea</a:t>
            </a:r>
            <a:endParaRPr sz="4800" i="1" dirty="0"/>
          </a:p>
        </p:txBody>
      </p:sp>
      <p:sp>
        <p:nvSpPr>
          <p:cNvPr id="156" name="Slide Subtitle"/>
          <p:cNvSpPr txBox="1">
            <a:spLocks noGrp="1"/>
          </p:cNvSpPr>
          <p:nvPr>
            <p:ph type="body" sz="quarter" idx="4294967295"/>
          </p:nvPr>
        </p:nvSpPr>
        <p:spPr>
          <a:xfrm flipH="1" flipV="1">
            <a:off x="23663275" y="3308350"/>
            <a:ext cx="720725" cy="11747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/>
          <a:p>
            <a:pPr algn="l" rtl="0"/>
            <a:r>
              <a:rPr lang="es" b="0" i="0" u="none" baseline="0"/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Title"/>
          <p:cNvSpPr txBox="1">
            <a:spLocks noGrp="1"/>
          </p:cNvSpPr>
          <p:nvPr>
            <p:ph type="title"/>
          </p:nvPr>
        </p:nvSpPr>
        <p:spPr>
          <a:xfrm>
            <a:off x="2092273" y="1451113"/>
            <a:ext cx="20529188" cy="7325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es" sz="6600" b="1" i="0" u="none" baseline="0" dirty="0">
                <a:solidFill>
                  <a:schemeClr val="bg1"/>
                </a:solidFill>
              </a:rPr>
              <a:t> </a:t>
            </a:r>
            <a:r>
              <a:rPr lang="es" sz="5400" b="1" i="0" u="none" baseline="0" dirty="0">
                <a:solidFill>
                  <a:schemeClr val="bg1"/>
                </a:solidFill>
              </a:rPr>
              <a:t>La violencia de género constituye una cuestión preocupante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8946" y="3308350"/>
            <a:ext cx="6524785" cy="84116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179939" y="3308350"/>
            <a:ext cx="11027723" cy="8774375"/>
          </a:xfrm>
        </p:spPr>
        <p:txBody>
          <a:bodyPr>
            <a:normAutofit fontScale="25000" lnSpcReduction="20000"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19200" b="0" i="0" u="none" baseline="0"/>
              <a:t>Prevalente tanto en escenarios de conflicto como en contextos ajenos a conflictos</a:t>
            </a:r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lang="es" sz="192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19200" b="0" i="0" u="none" baseline="0"/>
              <a:t>Afecta a hombres, mujeres, niños y niñas</a:t>
            </a:r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lang="es" sz="192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19200" b="0" i="0" u="none" baseline="0"/>
              <a:t>Incide de forma desproporcionada en mujeres y un tercio de ellas la sufre en algún momento de su vida</a:t>
            </a:r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lang="es" sz="192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19200" b="0" i="0" u="none" baseline="0"/>
              <a:t>Las personas trans la padecen hasta niveles terribles </a:t>
            </a:r>
          </a:p>
          <a:p>
            <a:endParaRPr lang="es" dirty="0"/>
          </a:p>
        </p:txBody>
      </p:sp>
      <p:sp>
        <p:nvSpPr>
          <p:cNvPr id="160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marL="0" indent="0" algn="l" rtl="0">
              <a:buNone/>
            </a:pPr>
            <a:r>
              <a:rPr lang="es" b="0" i="0" u="none" baseline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65" name="Gender Based Violence as a cross cutting issue impacting impacting Peace and Security, Gender Equality, and Development…"/>
          <p:cNvSpPr txBox="1">
            <a:spLocks noGrp="1"/>
          </p:cNvSpPr>
          <p:nvPr>
            <p:ph sz="half" idx="1"/>
          </p:nvPr>
        </p:nvSpPr>
        <p:spPr>
          <a:xfrm>
            <a:off x="1354669" y="1588169"/>
            <a:ext cx="10388152" cy="1049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La violencia de género representa un tema transversal que repercute en la paz, la seguridad, la igualdad de género y el desarrollo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Agenda 2030 para el desarrollo sostenible y los Objetivos de Desarrollo Sostenible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Programa de la mujer, la paz y la seguridad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Agenda de desarme del Secretario General de las Naciones Unidas</a:t>
            </a:r>
          </a:p>
        </p:txBody>
      </p:sp>
      <p:pic>
        <p:nvPicPr>
          <p:cNvPr id="1026" name="Picture 2" descr="Goal 5 | Department of Economic and Social Affai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607" y="1739371"/>
            <a:ext cx="2247551" cy="22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perative Housing | SDG Targets and Indicators - Cooperative Hou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862" y="1574997"/>
            <a:ext cx="4351647" cy="25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c International Law – New-R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25" y="4581723"/>
            <a:ext cx="6570762" cy="46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725" y="9249173"/>
            <a:ext cx="6570762" cy="2994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BV and the Arms Trade"/>
          <p:cNvSpPr txBox="1">
            <a:spLocks noGrp="1"/>
          </p:cNvSpPr>
          <p:nvPr>
            <p:ph type="title"/>
          </p:nvPr>
        </p:nvSpPr>
        <p:spPr>
          <a:xfrm>
            <a:off x="1441450" y="549275"/>
            <a:ext cx="21945600" cy="30067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>
                <a:solidFill>
                  <a:schemeClr val="bg1"/>
                </a:solidFill>
              </a:rPr>
              <a:t>Violencia de género y comercio de armas</a:t>
            </a:r>
          </a:p>
        </p:txBody>
      </p:sp>
      <p:sp>
        <p:nvSpPr>
          <p:cNvPr id="16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  <a:endParaRPr dirty="0"/>
          </a:p>
        </p:txBody>
      </p:sp>
      <p:sp>
        <p:nvSpPr>
          <p:cNvPr id="169" name="Strong correlations between arms and Gender Based Viol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Correlación importante entre armas y violencia de género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El TCA supone el primer tratado ligado a las armas en el que se reconoció de manera explícita el vínculo entre ambos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Las armas pequeñas y ligeras son las implicadas con mayor frecuencia. No obstante, cualquier arma contemplada en el TCA puede usarse para cometer actos de violencia por motivos de género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La amenaza de uso resulta suficiente para incidir en el goce de los derechos humanos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xfrm>
            <a:off x="1499047" y="689666"/>
            <a:ext cx="17193336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es" sz="8000" b="1" i="0" u="none" baseline="0" dirty="0">
                <a:solidFill>
                  <a:schemeClr val="bg1"/>
                </a:solidFill>
              </a:rPr>
              <a:t> </a:t>
            </a:r>
            <a:r>
              <a:rPr lang="es" sz="6600" b="1" i="0" u="none" baseline="0" dirty="0">
                <a:solidFill>
                  <a:schemeClr val="bg1"/>
                </a:solidFill>
              </a:rPr>
              <a:t>Prevalencia de la violencia de género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3" name="Policy changes found to reduce incidences of female domestic homicides (US Austrialia)…"/>
          <p:cNvSpPr txBox="1">
            <a:spLocks noGrp="1"/>
          </p:cNvSpPr>
          <p:nvPr>
            <p:ph sz="half" idx="1"/>
          </p:nvPr>
        </p:nvSpPr>
        <p:spPr>
          <a:xfrm>
            <a:off x="1138989" y="2149642"/>
            <a:ext cx="12448674" cy="11117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000" b="0" i="0" u="none" baseline="0" dirty="0"/>
              <a:t>Se ha averiguado que los cambios en las políticas reducen la incidencia de homicidios de mujeres a escala nacional (Estados Unidos/Australia)</a:t>
            </a:r>
            <a:endParaRPr lang="es"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000" b="0" i="0" u="none" baseline="0" dirty="0"/>
              <a:t>La ONU y las ONG locales han presentado informes respecto a los flujos ilícitos de armas y actos de violencia sexual y de género perpetrados contra mujeres y niñas</a:t>
            </a:r>
            <a:endParaRPr lang="es"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000" b="0" i="0" u="none" baseline="0" dirty="0"/>
              <a:t>La evaluación de la Oficina de las Naciones Unidas contra la Droga y el Delito (UNODD) revela que durante más de 6 años, se emplearon 500 000 armas pequeñas y ligeras en miles de casos de violencia de género</a:t>
            </a:r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lang="es"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000" b="0" i="0" u="none" baseline="0" dirty="0"/>
              <a:t>Las armas y la amenaza de la violencia sirven para restringir el acceso a la educación </a:t>
            </a:r>
            <a:endParaRPr lang="es"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0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000" b="0" i="0" u="none" baseline="0" dirty="0"/>
              <a:t>Se reconoce que se requieren medidas para atajar esta relación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37586" y="7578127"/>
            <a:ext cx="8367712" cy="2014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86" y="3198388"/>
            <a:ext cx="8367712" cy="119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957" y="10330143"/>
            <a:ext cx="8355342" cy="171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586" y="5064280"/>
            <a:ext cx="8367712" cy="2076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xport Control Risk Assessments and GBV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6479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>
                <a:solidFill>
                  <a:schemeClr val="bg1"/>
                </a:solidFill>
              </a:rPr>
              <a:t>Evaluación de riesgo del control de exportaciones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6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77" name="Export controls as a core component of upholding states’ international oblig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Los controles de las exportaciones son un componente esencial de las obligaciones internacionales que defienden los Estados </a:t>
            </a:r>
            <a:endParaRPr lang="es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Una de las herramientas más potentes a nuestra disposición para combatir el desvío ilícito y la proliferación de armas</a:t>
            </a:r>
            <a:endParaRPr lang="es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Evaluación de riesgos asociados al destino, usuario final y usuario común</a:t>
            </a:r>
            <a:endParaRPr lang="es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Históricamente, la violencia de género no se tuvo en cuenta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xfrm>
            <a:off x="1354668" y="642264"/>
            <a:ext cx="21945600" cy="138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s" sz="6600" b="1" i="0" u="none" baseline="0">
                <a:solidFill>
                  <a:schemeClr val="bg1"/>
                </a:solidFill>
              </a:rPr>
              <a:t> La violencia de género como evaluación de riesgo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80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es" b="0" i="0" u="none" baseline="0"/>
              <a:t> </a:t>
            </a:r>
          </a:p>
        </p:txBody>
      </p:sp>
      <p:sp>
        <p:nvSpPr>
          <p:cNvPr id="181" name="GBV can prevent widely and in many different ways, both obvious and discrete…"/>
          <p:cNvSpPr txBox="1">
            <a:spLocks noGrp="1"/>
          </p:cNvSpPr>
          <p:nvPr>
            <p:ph type="body" idx="1"/>
          </p:nvPr>
        </p:nvSpPr>
        <p:spPr>
          <a:xfrm>
            <a:off x="1354668" y="2372962"/>
            <a:ext cx="13156462" cy="9709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La violencia de género puede presentarse de formas muy variopintas, tanto evidentes como discretas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Los desafíos relacionados con la infradeclaración de la violencia de género debido a factores sociales y estructurales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Los datos pueden ser incompletos y no fiables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Cuando se informa de la comisión de delitos, quizás estos no se desglosen por sexo o género</a:t>
            </a:r>
            <a:endParaRPr lang="es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es" sz="4800" b="0" i="0" u="none" baseline="0" dirty="0"/>
              <a:t>Es probable que falten íntegramente los actos no explícitos relativos a la violencia de género </a:t>
            </a:r>
          </a:p>
        </p:txBody>
      </p:sp>
      <p:pic>
        <p:nvPicPr>
          <p:cNvPr id="2052" name="Picture 4" descr="How We Can Close the Gender Data Gap By Changing Algorithms | Tim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93" y="4456623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eme1">
  <a:themeElements>
    <a:clrScheme name="Stand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Stand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heme1" id="{C4FBE24C-C1C8-4450-8878-6903B85FACB9}" vid="{CAEEB916-8C87-428E-BDD3-0EFA047245B0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1270</Words>
  <Application>Microsoft Office PowerPoint</Application>
  <PresentationFormat>Custom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.AppleSystemUIFont</vt:lpstr>
      <vt:lpstr>Arial</vt:lpstr>
      <vt:lpstr>Georgia</vt:lpstr>
      <vt:lpstr>Helvetica</vt:lpstr>
      <vt:lpstr>Helvetica Neue</vt:lpstr>
      <vt:lpstr>Open Sans</vt:lpstr>
      <vt:lpstr>Theme1</vt:lpstr>
      <vt:lpstr> Artículo 7, párrafo 4, del TCA</vt:lpstr>
      <vt:lpstr>Síntesis de la presentación: </vt:lpstr>
      <vt:lpstr>Violencia de género: concepto</vt:lpstr>
      <vt:lpstr> La violencia de género constituye una cuestión preocupante</vt:lpstr>
      <vt:lpstr> </vt:lpstr>
      <vt:lpstr>Violencia de género y comercio de armas</vt:lpstr>
      <vt:lpstr> Prevalencia de la violencia de género</vt:lpstr>
      <vt:lpstr>Evaluación de riesgo del control de exportaciones</vt:lpstr>
      <vt:lpstr> La violencia de género como evaluación de riesgo</vt:lpstr>
      <vt:lpstr>Artículo 7, párrafo 4, del Tratado sobre el Comercio de Armas</vt:lpstr>
      <vt:lpstr> Interpretación del artículo 7, párrafo 4</vt:lpstr>
      <vt:lpstr> Interpretación del artículo 7, párrafo 4</vt:lpstr>
      <vt:lpstr>Realización de evaluaciones de riesgo sobre violencia de género</vt:lpstr>
      <vt:lpstr>Desarrollo de las evaluaciones de la violencia de género</vt:lpstr>
      <vt:lpstr> Recursos útiles</vt:lpstr>
      <vt:lpstr>Enfoque irlandés a las evaluaciones referentes a la violencia de género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7(4) of the ATT</dc:title>
  <dc:creator>Tobin Emma HQ-POLITICAL</dc:creator>
  <cp:lastModifiedBy>Bárbara Sonnenblume</cp:lastModifiedBy>
  <cp:revision>35</cp:revision>
  <dcterms:modified xsi:type="dcterms:W3CDTF">2021-06-09T18:15:13Z</dcterms:modified>
</cp:coreProperties>
</file>