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1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9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4660"/>
  </p:normalViewPr>
  <p:slideViewPr>
    <p:cSldViewPr snapToGrid="0">
      <p:cViewPr varScale="1">
        <p:scale>
          <a:sx n="41" d="100"/>
          <a:sy n="41" d="100"/>
        </p:scale>
        <p:origin x="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0"/>
            <a:ext cx="18897030" cy="5239143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16000" b="0" spc="-272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2"/>
            <a:ext cx="18897030" cy="300680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3200" spc="0">
                <a:solidFill>
                  <a:srgbClr val="A39161"/>
                </a:solidFill>
              </a:defRPr>
            </a:lvl1pPr>
            <a:lvl2pPr>
              <a:lnSpc>
                <a:spcPct val="120000"/>
              </a:lnSpc>
              <a:defRPr sz="3200" spc="0">
                <a:solidFill>
                  <a:srgbClr val="A39161"/>
                </a:solidFill>
              </a:defRPr>
            </a:lvl2pPr>
            <a:lvl3pPr marL="1725750" indent="-1143000">
              <a:lnSpc>
                <a:spcPct val="120000"/>
              </a:lnSpc>
              <a:defRPr sz="3200" spc="0">
                <a:solidFill>
                  <a:srgbClr val="A39161"/>
                </a:solidFill>
              </a:defRPr>
            </a:lvl3pPr>
            <a:lvl4pPr marL="2388599" indent="-914400">
              <a:lnSpc>
                <a:spcPct val="120000"/>
              </a:lnSpc>
              <a:defRPr sz="3200" spc="0">
                <a:solidFill>
                  <a:srgbClr val="A39161"/>
                </a:solidFill>
              </a:defRPr>
            </a:lvl4pPr>
            <a:lvl5pPr marL="3108599" indent="-914400">
              <a:lnSpc>
                <a:spcPct val="120000"/>
              </a:lnSpc>
              <a:defRPr sz="3200" spc="0">
                <a:solidFill>
                  <a:srgbClr val="A3916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pic>
        <p:nvPicPr>
          <p:cNvPr id="18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54630" y="1062788"/>
            <a:ext cx="8566308" cy="309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45719" tIns="45719" rIns="45719" bIns="45719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1261738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Multiple Imag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Text"/>
          <p:cNvSpPr txBox="1">
            <a:spLocks noGrp="1"/>
          </p:cNvSpPr>
          <p:nvPr>
            <p:ph type="title"/>
          </p:nvPr>
        </p:nvSpPr>
        <p:spPr>
          <a:xfrm>
            <a:off x="1441450" y="946150"/>
            <a:ext cx="19325057" cy="2286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004E4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1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6815" t="18522" r="74814" b="19072"/>
          <a:stretch>
            <a:fillRect/>
          </a:stretch>
        </p:blipFill>
        <p:spPr>
          <a:xfrm>
            <a:off x="21704968" y="950497"/>
            <a:ext cx="1474549" cy="2009275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2007850" y="3555998"/>
            <a:ext cx="11233150" cy="423164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2007849" y="8060021"/>
            <a:ext cx="5472001" cy="4140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7769000" y="8060021"/>
            <a:ext cx="5472001" cy="4140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41450" y="3555996"/>
            <a:ext cx="9856787" cy="8644024"/>
          </a:xfrm>
          <a:prstGeom prst="rect">
            <a:avLst/>
          </a:prstGeom>
        </p:spPr>
        <p:txBody>
          <a:bodyPr/>
          <a:lstStyle>
            <a:lvl1pPr>
              <a:defRPr sz="6000" spc="-160">
                <a:solidFill>
                  <a:srgbClr val="5E5E5E"/>
                </a:solidFill>
              </a:defRPr>
            </a:lvl1pPr>
            <a:lvl2pPr indent="-857250">
              <a:buSzPct val="100000"/>
              <a:buChar char="—"/>
              <a:defRPr sz="6000" spc="-160">
                <a:solidFill>
                  <a:srgbClr val="5E5E5E"/>
                </a:solidFill>
              </a:defRPr>
            </a:lvl2pPr>
            <a:lvl3pPr marL="1439999" indent="-857250">
              <a:defRPr sz="6000" spc="-160">
                <a:solidFill>
                  <a:srgbClr val="5E5E5E"/>
                </a:solidFill>
              </a:defRPr>
            </a:lvl3pPr>
            <a:lvl4pPr marL="2331449" indent="-857250">
              <a:defRPr sz="6000" spc="-160">
                <a:solidFill>
                  <a:srgbClr val="5E5E5E"/>
                </a:solidFill>
              </a:defRPr>
            </a:lvl4pPr>
            <a:lvl5pPr marL="3231450" indent="-857250">
              <a:defRPr sz="6000" spc="-160">
                <a:solidFill>
                  <a:srgbClr val="5E5E5E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237926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45719" tIns="45719" rIns="45719" bIns="45719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250716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45719" tIns="45719" rIns="45719" bIns="45719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528239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Body Level One…"/>
          <p:cNvSpPr txBox="1"/>
          <p:nvPr/>
        </p:nvSpPr>
        <p:spPr>
          <a:xfrm>
            <a:off x="3708969" y="9482322"/>
            <a:ext cx="18897032" cy="300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800734">
              <a:lnSpc>
                <a:spcPct val="120000"/>
              </a:lnSpc>
              <a:defRPr sz="3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algn="l" defTabSz="800734">
              <a:lnSpc>
                <a:spcPct val="120000"/>
              </a:lnSpc>
              <a:defRPr sz="3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443483" algn="l" defTabSz="800734">
              <a:lnSpc>
                <a:spcPct val="120000"/>
              </a:lnSpc>
              <a:defRPr sz="31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665226" algn="l" defTabSz="800734">
              <a:lnSpc>
                <a:spcPct val="120000"/>
              </a:lnSpc>
              <a:defRPr sz="31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886967" algn="l" defTabSz="800734">
              <a:lnSpc>
                <a:spcPct val="120000"/>
              </a:lnSpc>
              <a:defRPr sz="31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  <p:pic>
        <p:nvPicPr>
          <p:cNvPr id="14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rcRect l="6815" t="18522" r="74814" b="19072"/>
          <a:stretch>
            <a:fillRect/>
          </a:stretch>
        </p:blipFill>
        <p:spPr>
          <a:xfrm>
            <a:off x="21704968" y="950497"/>
            <a:ext cx="1474549" cy="200927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itle Text"/>
          <p:cNvSpPr txBox="1">
            <a:spLocks noGrp="1"/>
          </p:cNvSpPr>
          <p:nvPr>
            <p:ph type="title"/>
          </p:nvPr>
        </p:nvSpPr>
        <p:spPr>
          <a:xfrm>
            <a:off x="1411041" y="742245"/>
            <a:ext cx="19283276" cy="228600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7" name="Body Level One…"/>
          <p:cNvSpPr txBox="1">
            <a:spLocks noGrp="1"/>
          </p:cNvSpPr>
          <p:nvPr>
            <p:ph type="body" idx="1"/>
          </p:nvPr>
        </p:nvSpPr>
        <p:spPr>
          <a:xfrm>
            <a:off x="1441449" y="3651250"/>
            <a:ext cx="19252867" cy="8702675"/>
          </a:xfrm>
          <a:prstGeom prst="rect">
            <a:avLst/>
          </a:prstGeom>
        </p:spPr>
        <p:txBody>
          <a:bodyPr/>
          <a:lstStyle>
            <a:lvl1pPr>
              <a:defRPr sz="8800" spc="-150">
                <a:solidFill>
                  <a:srgbClr val="5E5E5E"/>
                </a:solidFill>
              </a:defRPr>
            </a:lvl1pPr>
            <a:lvl2pPr>
              <a:defRPr sz="8800" spc="-150">
                <a:solidFill>
                  <a:srgbClr val="5E5E5E"/>
                </a:solidFill>
              </a:defRPr>
            </a:lvl2pPr>
            <a:lvl3pPr marL="1840050" indent="-1257300">
              <a:defRPr sz="8800" spc="-150">
                <a:solidFill>
                  <a:srgbClr val="5E5E5E"/>
                </a:solidFill>
              </a:defRPr>
            </a:lvl3pPr>
            <a:lvl4pPr marL="2731499" indent="-1257300">
              <a:defRPr sz="8800" spc="-150">
                <a:solidFill>
                  <a:srgbClr val="5E5E5E"/>
                </a:solidFill>
              </a:defRPr>
            </a:lvl4pPr>
            <a:lvl5pPr marL="3451500" indent="-1257300">
              <a:defRPr sz="8800" spc="-150">
                <a:solidFill>
                  <a:srgbClr val="5E5E5E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109771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6000"/>
            <a:ext cx="11233150" cy="8644021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298" y="3555999"/>
            <a:ext cx="9856787" cy="8644021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ialtas na hÉireann | Government of Ireland"/>
          <p:cNvSpPr txBox="1"/>
          <p:nvPr/>
        </p:nvSpPr>
        <p:spPr>
          <a:xfrm>
            <a:off x="1441447" y="12611805"/>
            <a:ext cx="953626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 smtClean="0">
                <a:latin typeface="+mn-lt"/>
              </a:rPr>
              <a:t>  An </a:t>
            </a:r>
            <a:r>
              <a:rPr lang="en-GB" b="1" dirty="0" err="1" smtClean="0">
                <a:latin typeface="+mn-lt"/>
              </a:rPr>
              <a:t>Roinn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Gnóthaí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Eachtracha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agus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Trádála</a:t>
            </a:r>
            <a:r>
              <a:rPr lang="en-GB" b="1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|</a:t>
            </a:r>
            <a:r>
              <a:rPr lang="en-GB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Department of</a:t>
            </a:r>
            <a:r>
              <a:rPr lang="en-GB" baseline="0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Foreign Affairs and Trade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00477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356046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119189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4669" y="4321178"/>
            <a:ext cx="8368070" cy="7761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9940" y="4321179"/>
            <a:ext cx="8368068" cy="77615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0574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4134" y="4809068"/>
            <a:ext cx="15533872" cy="3292604"/>
          </a:xfrm>
        </p:spPr>
        <p:txBody>
          <a:bodyPr anchor="b">
            <a:noAutofit/>
          </a:bodyPr>
          <a:lstStyle>
            <a:lvl1pPr algn="r">
              <a:defRPr sz="10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4134" y="8101667"/>
            <a:ext cx="15533872" cy="219379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271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0"/>
            <a:ext cx="18897030" cy="5239143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16000" b="0" spc="-272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2"/>
            <a:ext cx="18897030" cy="300680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3200" spc="0">
                <a:solidFill>
                  <a:srgbClr val="A39161"/>
                </a:solidFill>
              </a:defRPr>
            </a:lvl1pPr>
            <a:lvl2pPr>
              <a:lnSpc>
                <a:spcPct val="120000"/>
              </a:lnSpc>
              <a:defRPr sz="3200" spc="0">
                <a:solidFill>
                  <a:srgbClr val="A39161"/>
                </a:solidFill>
              </a:defRPr>
            </a:lvl2pPr>
            <a:lvl3pPr marL="1725750" indent="-1143000">
              <a:lnSpc>
                <a:spcPct val="120000"/>
              </a:lnSpc>
              <a:defRPr sz="3200" spc="0">
                <a:solidFill>
                  <a:srgbClr val="A39161"/>
                </a:solidFill>
              </a:defRPr>
            </a:lvl3pPr>
            <a:lvl4pPr marL="2388599" indent="-914400">
              <a:lnSpc>
                <a:spcPct val="120000"/>
              </a:lnSpc>
              <a:defRPr sz="3200" spc="0">
                <a:solidFill>
                  <a:srgbClr val="A39161"/>
                </a:solidFill>
              </a:defRPr>
            </a:lvl4pPr>
            <a:lvl5pPr marL="3108599" indent="-914400">
              <a:lnSpc>
                <a:spcPct val="120000"/>
              </a:lnSpc>
              <a:defRPr sz="3200" spc="0">
                <a:solidFill>
                  <a:srgbClr val="A3916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pic>
        <p:nvPicPr>
          <p:cNvPr id="30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54630" y="1062788"/>
            <a:ext cx="8562452" cy="309960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45719" tIns="45719" rIns="45719" bIns="45719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124796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3" descr="Picture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icture 14" descr="Picture 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1" cy="814538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18000" b="0" spc="-3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41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rcRect l="6815" t="18522" r="74814" b="19072"/>
          <a:stretch>
            <a:fillRect/>
          </a:stretch>
        </p:blipFill>
        <p:spPr>
          <a:xfrm>
            <a:off x="21704968" y="950497"/>
            <a:ext cx="1474549" cy="200927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923850" y="1608755"/>
            <a:ext cx="15208951" cy="748365"/>
          </a:xfrm>
          <a:prstGeom prst="rect">
            <a:avLst/>
          </a:prstGeom>
        </p:spPr>
        <p:txBody>
          <a:bodyPr/>
          <a:lstStyle>
            <a:lvl1pPr>
              <a:defRPr sz="2800" spc="-10"/>
            </a:lvl1pPr>
            <a:lvl2pPr>
              <a:defRPr sz="2800" spc="-10"/>
            </a:lvl2pPr>
            <a:lvl3pPr marL="982799" indent="-400050">
              <a:defRPr sz="2800" spc="-10"/>
            </a:lvl3pPr>
            <a:lvl4pPr marL="1874249" indent="-400050">
              <a:defRPr sz="2800" spc="-10"/>
            </a:lvl4pPr>
            <a:lvl5pPr marL="2594249" indent="-400050">
              <a:defRPr sz="2800" spc="-1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55700" y="2706370"/>
            <a:ext cx="3708400" cy="9140726"/>
          </a:xfrm>
          <a:prstGeom prst="rect">
            <a:avLst/>
          </a:prstGeom>
        </p:spPr>
        <p:txBody>
          <a:bodyPr/>
          <a:lstStyle/>
          <a:p>
            <a:pPr lvl="0">
              <a:defRPr sz="41000" spc="-200">
                <a:solidFill>
                  <a:srgbClr val="A39161"/>
                </a:solidFill>
              </a:defRPr>
            </a:pPr>
            <a:r>
              <a:rPr lang="en-US" smtClean="0"/>
              <a:t>Edit Master text styles</a:t>
            </a:r>
          </a:p>
        </p:txBody>
      </p:sp>
      <p:sp>
        <p:nvSpPr>
          <p:cNvPr id="44" name="Rialtas na hÉireann | Government of Ireland"/>
          <p:cNvSpPr txBox="1"/>
          <p:nvPr/>
        </p:nvSpPr>
        <p:spPr>
          <a:xfrm>
            <a:off x="5923850" y="12621190"/>
            <a:ext cx="9075354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 b="1">
                <a:solidFill>
                  <a:srgbClr val="FFFFFF">
                    <a:alpha val="45000"/>
                  </a:srgbClr>
                </a:solidFill>
              </a:defRPr>
            </a:pPr>
            <a:r>
              <a:t>An Roinn Gnóthaí Eachtracha agus Trádála </a:t>
            </a:r>
            <a:r>
              <a:rPr b="0"/>
              <a:t>| Department of Foreign Affairs and Trade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45719" tIns="45719" rIns="45719" bIns="45719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38848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Slide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rcRect l="6815" t="18522" r="74814" b="19072"/>
          <a:stretch>
            <a:fillRect/>
          </a:stretch>
        </p:blipFill>
        <p:spPr>
          <a:xfrm>
            <a:off x="21704968" y="950497"/>
            <a:ext cx="1474549" cy="2009275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1" cy="814538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18000" b="0" spc="-3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923850" y="1608755"/>
            <a:ext cx="15208951" cy="748365"/>
          </a:xfrm>
          <a:prstGeom prst="rect">
            <a:avLst/>
          </a:prstGeom>
        </p:spPr>
        <p:txBody>
          <a:bodyPr/>
          <a:lstStyle>
            <a:lvl1pPr>
              <a:defRPr sz="2800" spc="-10">
                <a:solidFill>
                  <a:srgbClr val="004D44"/>
                </a:solidFill>
              </a:defRPr>
            </a:lvl1pPr>
            <a:lvl2pPr>
              <a:defRPr sz="2800" spc="-10">
                <a:solidFill>
                  <a:srgbClr val="004D44"/>
                </a:solidFill>
              </a:defRPr>
            </a:lvl2pPr>
            <a:lvl3pPr marL="982799" indent="-400050">
              <a:defRPr sz="2800" spc="-10">
                <a:solidFill>
                  <a:srgbClr val="004D44"/>
                </a:solidFill>
              </a:defRPr>
            </a:lvl3pPr>
            <a:lvl4pPr marL="1874249" indent="-400050">
              <a:defRPr sz="2800" spc="-10">
                <a:solidFill>
                  <a:srgbClr val="004D44"/>
                </a:solidFill>
              </a:defRPr>
            </a:lvl4pPr>
            <a:lvl5pPr marL="2594249" indent="-400050">
              <a:defRPr sz="2800" spc="-10">
                <a:solidFill>
                  <a:srgbClr val="004D44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55700" y="2706370"/>
            <a:ext cx="3708400" cy="9140726"/>
          </a:xfrm>
          <a:prstGeom prst="rect">
            <a:avLst/>
          </a:prstGeom>
        </p:spPr>
        <p:txBody>
          <a:bodyPr/>
          <a:lstStyle/>
          <a:p>
            <a:pPr lvl="0">
              <a:defRPr sz="41000" spc="-200">
                <a:solidFill>
                  <a:srgbClr val="A39161"/>
                </a:solidFill>
              </a:defRPr>
            </a:pPr>
            <a:r>
              <a:rPr lang="en-US" smtClean="0"/>
              <a:t>Edit Master text styles</a:t>
            </a:r>
          </a:p>
        </p:txBody>
      </p:sp>
      <p:sp>
        <p:nvSpPr>
          <p:cNvPr id="58" name="Rialtas na hÉireann | Government of Ireland"/>
          <p:cNvSpPr txBox="1"/>
          <p:nvPr/>
        </p:nvSpPr>
        <p:spPr>
          <a:xfrm>
            <a:off x="5923850" y="12621190"/>
            <a:ext cx="9075354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 b="1">
                <a:solidFill>
                  <a:srgbClr val="929292"/>
                </a:solidFill>
              </a:defRPr>
            </a:pPr>
            <a:r>
              <a:t>An Roinn Gnóthaí Eachtracha agus Trádála </a:t>
            </a:r>
            <a:r>
              <a:rPr b="0"/>
              <a:t>| Department of Foreign Affairs and Trade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45719" tIns="45719" rIns="45719" bIns="45719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4120312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(with Harp)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375695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(with Harp)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D44"/>
                </a:solidFill>
              </a:defRPr>
            </a:lvl1pPr>
            <a:lvl2pPr>
              <a:defRPr>
                <a:solidFill>
                  <a:srgbClr val="004D44"/>
                </a:solidFill>
              </a:defRPr>
            </a:lvl2pPr>
            <a:lvl3pPr>
              <a:defRPr>
                <a:solidFill>
                  <a:srgbClr val="004D44"/>
                </a:solidFill>
              </a:defRPr>
            </a:lvl3pPr>
            <a:lvl4pPr>
              <a:defRPr>
                <a:solidFill>
                  <a:srgbClr val="004D44"/>
                </a:solidFill>
              </a:defRPr>
            </a:lvl4pPr>
            <a:lvl5pPr>
              <a:defRPr>
                <a:solidFill>
                  <a:srgbClr val="004D44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pic>
        <p:nvPicPr>
          <p:cNvPr id="77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rcRect l="6815" t="18522" r="74814" b="19072"/>
          <a:stretch>
            <a:fillRect/>
          </a:stretch>
        </p:blipFill>
        <p:spPr>
          <a:xfrm>
            <a:off x="21704968" y="950497"/>
            <a:ext cx="1474549" cy="2009275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637115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(with Harp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D44"/>
                </a:solidFill>
              </a:defRPr>
            </a:lvl1pPr>
            <a:lvl2pPr>
              <a:defRPr>
                <a:solidFill>
                  <a:srgbClr val="004D44"/>
                </a:solidFill>
              </a:defRPr>
            </a:lvl2pPr>
            <a:lvl3pPr>
              <a:defRPr>
                <a:solidFill>
                  <a:srgbClr val="004D44"/>
                </a:solidFill>
              </a:defRPr>
            </a:lvl3pPr>
            <a:lvl4pPr>
              <a:defRPr>
                <a:solidFill>
                  <a:srgbClr val="004D44"/>
                </a:solidFill>
              </a:defRPr>
            </a:lvl4pPr>
            <a:lvl5pPr>
              <a:defRPr>
                <a:solidFill>
                  <a:srgbClr val="004D44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pic>
        <p:nvPicPr>
          <p:cNvPr id="8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6815" t="18522" r="74814" b="19072"/>
          <a:stretch>
            <a:fillRect/>
          </a:stretch>
        </p:blipFill>
        <p:spPr>
          <a:xfrm>
            <a:off x="21704968" y="950497"/>
            <a:ext cx="1474549" cy="2009275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719833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1441450" y="946150"/>
            <a:ext cx="19325057" cy="2286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004E4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6815" t="18522" r="74814" b="19072"/>
          <a:stretch>
            <a:fillRect/>
          </a:stretch>
        </p:blipFill>
        <p:spPr>
          <a:xfrm>
            <a:off x="21704968" y="950497"/>
            <a:ext cx="1474549" cy="200927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Picture Placeholder 5"/>
          <p:cNvSpPr>
            <a:spLocks noGrp="1"/>
          </p:cNvSpPr>
          <p:nvPr>
            <p:ph type="pic" sz="half" idx="13"/>
          </p:nvPr>
        </p:nvSpPr>
        <p:spPr>
          <a:xfrm>
            <a:off x="12007850" y="3556000"/>
            <a:ext cx="11233150" cy="864402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62297" y="3555998"/>
            <a:ext cx="9856788" cy="8644023"/>
          </a:xfrm>
          <a:prstGeom prst="rect">
            <a:avLst/>
          </a:prstGeom>
        </p:spPr>
        <p:txBody>
          <a:bodyPr/>
          <a:lstStyle>
            <a:lvl1pPr>
              <a:defRPr sz="6000" spc="-160">
                <a:solidFill>
                  <a:srgbClr val="5E5E5E"/>
                </a:solidFill>
              </a:defRPr>
            </a:lvl1pPr>
            <a:lvl2pPr indent="-857250">
              <a:buSzPct val="100000"/>
              <a:buChar char="—"/>
              <a:defRPr sz="6000" spc="-160">
                <a:solidFill>
                  <a:srgbClr val="5E5E5E"/>
                </a:solidFill>
              </a:defRPr>
            </a:lvl2pPr>
            <a:lvl3pPr marL="1439999" indent="-857250">
              <a:defRPr sz="6000" spc="-160">
                <a:solidFill>
                  <a:srgbClr val="5E5E5E"/>
                </a:solidFill>
              </a:defRPr>
            </a:lvl3pPr>
            <a:lvl4pPr marL="2331449" indent="-857250">
              <a:defRPr sz="6000" spc="-160">
                <a:solidFill>
                  <a:srgbClr val="5E5E5E"/>
                </a:solidFill>
              </a:defRPr>
            </a:lvl4pPr>
            <a:lvl5pPr marL="3231450" indent="-857250">
              <a:defRPr sz="6000" spc="-160">
                <a:solidFill>
                  <a:srgbClr val="5E5E5E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4444767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 (Al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1441450" y="2157111"/>
            <a:ext cx="9877339" cy="290124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7000" spc="0">
                <a:solidFill>
                  <a:srgbClr val="004E4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6" name="Picture Placeholder 5"/>
          <p:cNvSpPr>
            <a:spLocks noGrp="1"/>
          </p:cNvSpPr>
          <p:nvPr>
            <p:ph type="pic" sz="half" idx="13"/>
          </p:nvPr>
        </p:nvSpPr>
        <p:spPr>
          <a:xfrm>
            <a:off x="12007850" y="835377"/>
            <a:ext cx="11642983" cy="1139789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41450" y="946150"/>
            <a:ext cx="9877259" cy="808509"/>
          </a:xfrm>
          <a:prstGeom prst="rect">
            <a:avLst/>
          </a:prstGeom>
        </p:spPr>
        <p:txBody>
          <a:bodyPr/>
          <a:lstStyle>
            <a:lvl1pPr>
              <a:defRPr sz="3500" b="1" spc="-150">
                <a:solidFill>
                  <a:srgbClr val="B3B6A7"/>
                </a:solidFill>
              </a:defRPr>
            </a:lvl1pPr>
            <a:lvl2pPr>
              <a:defRPr sz="3500" b="1" spc="-150">
                <a:solidFill>
                  <a:srgbClr val="B3B6A7"/>
                </a:solidFill>
              </a:defRPr>
            </a:lvl2pPr>
            <a:lvl3pPr marL="1439999" indent="-857250">
              <a:defRPr sz="3500" b="1" spc="-150">
                <a:solidFill>
                  <a:srgbClr val="B3B6A7"/>
                </a:solidFill>
              </a:defRPr>
            </a:lvl3pPr>
            <a:lvl4pPr marL="2159999" indent="-685800">
              <a:defRPr sz="3500" b="1" spc="-150">
                <a:solidFill>
                  <a:srgbClr val="B3B6A7"/>
                </a:solidFill>
              </a:defRPr>
            </a:lvl4pPr>
            <a:lvl5pPr marL="2879999" indent="-685800">
              <a:defRPr sz="3500" b="1" spc="-150">
                <a:solidFill>
                  <a:srgbClr val="B3B6A7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8" name="Text Placeholder 4"/>
          <p:cNvSpPr>
            <a:spLocks noGrp="1"/>
          </p:cNvSpPr>
          <p:nvPr>
            <p:ph type="body" sz="half" idx="14"/>
          </p:nvPr>
        </p:nvSpPr>
        <p:spPr>
          <a:xfrm>
            <a:off x="1462087" y="5362575"/>
            <a:ext cx="9856789" cy="6870700"/>
          </a:xfrm>
          <a:prstGeom prst="rect">
            <a:avLst/>
          </a:prstGeom>
        </p:spPr>
        <p:txBody>
          <a:bodyPr/>
          <a:lstStyle/>
          <a:p>
            <a:pPr lvl="0">
              <a:defRPr sz="6000" spc="-200">
                <a:solidFill>
                  <a:srgbClr val="5E5E5E"/>
                </a:solidFill>
              </a:defRPr>
            </a:pPr>
            <a:r>
              <a:rPr lang="en-US" smtClean="0"/>
              <a:t>Edit Master text styles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68023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Picture 13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14" descr="Picture 14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6" descr="Picture 6"/>
          <p:cNvPicPr>
            <a:picLocks noChangeAspect="1"/>
          </p:cNvPicPr>
          <p:nvPr/>
        </p:nvPicPr>
        <p:blipFill>
          <a:blip r:embed="rId22">
            <a:extLst/>
          </a:blip>
          <a:srcRect l="6815" t="18522" r="74814" b="19072"/>
          <a:stretch>
            <a:fillRect/>
          </a:stretch>
        </p:blipFill>
        <p:spPr>
          <a:xfrm>
            <a:off x="21704968" y="950497"/>
            <a:ext cx="1474549" cy="200927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1441450" y="3556000"/>
            <a:ext cx="19770226" cy="8752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41446" y="12611100"/>
            <a:ext cx="36857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1219200" y="549275"/>
            <a:ext cx="21945600" cy="3006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22269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</p:sldLayoutIdLst>
  <p:transition spd="med"/>
  <p:txStyles>
    <p:title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8255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-85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8255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-85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3103418" marR="0" indent="-2493818" algn="l" defTabSz="8255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Pct val="100000"/>
        <a:buFontTx/>
        <a:buChar char="—"/>
        <a:tabLst/>
        <a:defRPr sz="18000" b="0" i="0" u="none" strike="noStrike" cap="none" spc="-85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3713018" marR="0" indent="-2493818" algn="l" defTabSz="8255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Pct val="100000"/>
        <a:buFontTx/>
        <a:buChar char="—"/>
        <a:tabLst/>
        <a:defRPr sz="18000" b="0" i="0" u="none" strike="noStrike" cap="none" spc="-85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4297218" marR="0" indent="-2493818" algn="l" defTabSz="8255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Pct val="100000"/>
        <a:buFontTx/>
        <a:buChar char="–"/>
        <a:tabLst/>
        <a:defRPr sz="18000" b="0" i="0" u="none" strike="noStrike" cap="none" spc="-85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8255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-85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8255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-85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8255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-85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8255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-85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imson.org/2021/the-arms-trade-treatys-gender-based-violence-risk-assessment/" TargetMode="External"/><Relationship Id="rId2" Type="http://schemas.openxmlformats.org/officeDocument/2006/relationships/hyperlink" Target="https://genderchampions.com/impact/disarma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trolarms.org/wp-content/uploads/2018/08/GBV-practical-guide_ONLINE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Article 7(4) of the ATT"/>
          <p:cNvSpPr txBox="1">
            <a:spLocks noGrp="1"/>
          </p:cNvSpPr>
          <p:nvPr>
            <p:ph type="title"/>
          </p:nvPr>
        </p:nvSpPr>
        <p:spPr>
          <a:xfrm>
            <a:off x="3368007" y="3409628"/>
            <a:ext cx="18897030" cy="381258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dirty="0"/>
          </a:p>
          <a:p>
            <a:r>
              <a:rPr sz="9800" dirty="0"/>
              <a:t>Article 7(4) of the ATT</a:t>
            </a:r>
          </a:p>
        </p:txBody>
      </p:sp>
      <p:sp>
        <p:nvSpPr>
          <p:cNvPr id="153" name="Export Risk Assessments and Gender Based Violence"/>
          <p:cNvSpPr txBox="1">
            <a:spLocks noGrp="1"/>
          </p:cNvSpPr>
          <p:nvPr>
            <p:ph type="body" sz="quarter" idx="1"/>
          </p:nvPr>
        </p:nvSpPr>
        <p:spPr>
          <a:xfrm>
            <a:off x="3368007" y="7113722"/>
            <a:ext cx="18897030" cy="473983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/>
              <a:t>Export Risk Assessments and Gender Based </a:t>
            </a:r>
            <a:r>
              <a:rPr sz="4800" dirty="0" smtClean="0"/>
              <a:t>Violence</a:t>
            </a:r>
            <a:endParaRPr lang="en-IE" sz="4800" dirty="0" smtClean="0"/>
          </a:p>
          <a:p>
            <a:endParaRPr lang="en-IE" sz="4800" dirty="0"/>
          </a:p>
          <a:p>
            <a:r>
              <a:rPr lang="en-CA" sz="4800" b="1" i="1" dirty="0"/>
              <a:t>Presentation to the EU P2P Export Control Programme</a:t>
            </a:r>
            <a:r>
              <a:rPr lang="en-CA" sz="4800" b="1" dirty="0"/>
              <a:t/>
            </a:r>
            <a:br>
              <a:rPr lang="en-CA" sz="4800" b="1" dirty="0"/>
            </a:br>
            <a:endParaRPr sz="4800" dirty="0"/>
          </a:p>
        </p:txBody>
      </p:sp>
      <p:sp>
        <p:nvSpPr>
          <p:cNvPr id="151" name="Emma Tobin - Disarmament and Non-Proliferation Section, Department of Foreign Affairs Ireland"/>
          <p:cNvSpPr txBox="1">
            <a:spLocks noGrp="1"/>
          </p:cNvSpPr>
          <p:nvPr>
            <p:ph type="body" sz="quarter" idx="4294967295"/>
          </p:nvPr>
        </p:nvSpPr>
        <p:spPr>
          <a:xfrm>
            <a:off x="8787539" y="11525470"/>
            <a:ext cx="14968916" cy="65616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 algn="r"/>
            <a:r>
              <a:rPr sz="4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Emma </a:t>
            </a:r>
            <a:r>
              <a:rPr sz="4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Tobin</a:t>
            </a:r>
            <a:endParaRPr lang="en-IE" sz="4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sz="4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Disarmament </a:t>
            </a:r>
            <a:r>
              <a:rPr sz="4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sz="4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Nonproliferation </a:t>
            </a:r>
            <a:r>
              <a:rPr sz="4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Section, </a:t>
            </a:r>
            <a:endParaRPr lang="en-IE" sz="4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sz="4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Department </a:t>
            </a:r>
            <a:r>
              <a:rPr sz="4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Foreign </a:t>
            </a:r>
            <a:r>
              <a:rPr sz="4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Affairs</a:t>
            </a:r>
            <a:r>
              <a:rPr lang="en-IE" sz="4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sz="4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sz="4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Ireland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he exporting State Party, in making this assessment, shall take into account the risk of the conventional arms covered under Article 2 (1) or of the items covered under Article 3 or Article 4 being used to commit or facilitate serious acts of gender-bas"/>
          <p:cNvSpPr txBox="1">
            <a:spLocks noGrp="1"/>
          </p:cNvSpPr>
          <p:nvPr>
            <p:ph type="body" idx="1"/>
          </p:nvPr>
        </p:nvSpPr>
        <p:spPr>
          <a:xfrm>
            <a:off x="1441450" y="4417017"/>
            <a:ext cx="19770226" cy="7891289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defRPr i="1"/>
            </a:pPr>
            <a:r>
              <a:rPr sz="5400" dirty="0" smtClean="0"/>
              <a:t>The </a:t>
            </a:r>
            <a:r>
              <a:rPr sz="5400" dirty="0"/>
              <a:t>exporting State Party, in making this assessment, shall </a:t>
            </a:r>
            <a:r>
              <a:rPr sz="5400" b="1" dirty="0"/>
              <a:t>take into account the risk </a:t>
            </a:r>
            <a:r>
              <a:rPr sz="5400" dirty="0"/>
              <a:t>of the conventional arms covered under Article 2 (1) or of the items covered under Article 3 or Article 4 being used to </a:t>
            </a:r>
            <a:r>
              <a:rPr sz="5400" b="1" dirty="0"/>
              <a:t>commit or facilitate</a:t>
            </a:r>
            <a:r>
              <a:rPr sz="5400" dirty="0"/>
              <a:t> </a:t>
            </a:r>
            <a:r>
              <a:rPr sz="5400" b="1" dirty="0"/>
              <a:t>serious acts of gender-based violence</a:t>
            </a:r>
            <a:r>
              <a:rPr sz="5400" dirty="0"/>
              <a:t> or </a:t>
            </a:r>
            <a:r>
              <a:rPr sz="5400" b="1" dirty="0"/>
              <a:t>serious acts of violence against women and children.</a:t>
            </a:r>
          </a:p>
        </p:txBody>
      </p:sp>
      <p:sp>
        <p:nvSpPr>
          <p:cNvPr id="184" name="Slide Subtitle"/>
          <p:cNvSpPr txBox="1">
            <a:spLocks noGrp="1"/>
          </p:cNvSpPr>
          <p:nvPr>
            <p:ph type="body" sz="quarter" idx="4294967295"/>
          </p:nvPr>
        </p:nvSpPr>
        <p:spPr>
          <a:xfrm>
            <a:off x="0" y="2373313"/>
            <a:ext cx="21971000" cy="9350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32500" lnSpcReduction="20000"/>
          </a:bodyPr>
          <a:lstStyle/>
          <a:p>
            <a:r>
              <a:rPr dirty="0"/>
              <a:t> </a:t>
            </a:r>
          </a:p>
        </p:txBody>
      </p:sp>
      <p:sp>
        <p:nvSpPr>
          <p:cNvPr id="183" name="Article 7(4)"/>
          <p:cNvSpPr txBox="1">
            <a:spLocks noGrp="1"/>
          </p:cNvSpPr>
          <p:nvPr>
            <p:ph type="title" idx="4294967295"/>
          </p:nvPr>
        </p:nvSpPr>
        <p:spPr>
          <a:xfrm>
            <a:off x="1441450" y="1162373"/>
            <a:ext cx="20504150" cy="23936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6600" dirty="0">
                <a:solidFill>
                  <a:schemeClr val="tx1"/>
                </a:solidFill>
              </a:rPr>
              <a:t>Article 7(4) </a:t>
            </a:r>
            <a:r>
              <a:rPr lang="en-IE" sz="6600" dirty="0" smtClean="0">
                <a:solidFill>
                  <a:schemeClr val="tx1"/>
                </a:solidFill>
              </a:rPr>
              <a:t>of </a:t>
            </a:r>
            <a:r>
              <a:rPr lang="en-IE" sz="6600" dirty="0" smtClean="0">
                <a:solidFill>
                  <a:schemeClr val="tx1"/>
                </a:solidFill>
              </a:rPr>
              <a:t>the Arms Trade Treaty</a:t>
            </a:r>
            <a:endParaRPr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Title"/>
          <p:cNvSpPr txBox="1">
            <a:spLocks noGrp="1"/>
          </p:cNvSpPr>
          <p:nvPr>
            <p:ph type="title"/>
          </p:nvPr>
        </p:nvSpPr>
        <p:spPr>
          <a:xfrm>
            <a:off x="1354668" y="1219200"/>
            <a:ext cx="17193336" cy="13845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6600" dirty="0">
                <a:solidFill>
                  <a:schemeClr val="bg1"/>
                </a:solidFill>
              </a:rPr>
              <a:t> </a:t>
            </a:r>
            <a:r>
              <a:rPr lang="en-IE" sz="6600" dirty="0" smtClean="0">
                <a:solidFill>
                  <a:schemeClr val="bg1"/>
                </a:solidFill>
              </a:rPr>
              <a:t>Interpreting 7(4)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188" name="Slide Subtitle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 </a:t>
            </a:r>
          </a:p>
        </p:txBody>
      </p:sp>
      <p:sp>
        <p:nvSpPr>
          <p:cNvPr id="189" name="Article 7(4) to be considered in the wider context of Article 7…"/>
          <p:cNvSpPr txBox="1">
            <a:spLocks noGrp="1"/>
          </p:cNvSpPr>
          <p:nvPr>
            <p:ph type="body" idx="1"/>
          </p:nvPr>
        </p:nvSpPr>
        <p:spPr>
          <a:xfrm>
            <a:off x="1206500" y="3456122"/>
            <a:ext cx="21971000" cy="90610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sz="4800" dirty="0"/>
              <a:t>Article 7(4) to be considered in the wider context of </a:t>
            </a:r>
            <a:r>
              <a:rPr sz="4800" b="1" dirty="0"/>
              <a:t>Article </a:t>
            </a:r>
            <a:r>
              <a:rPr sz="4800" b="1" dirty="0" smtClean="0"/>
              <a:t>7</a:t>
            </a:r>
            <a:endParaRPr lang="en-IE" sz="4800" b="1" dirty="0" smtClean="0"/>
          </a:p>
          <a:p>
            <a:pPr marL="1143000" indent="-114300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sz="4800" dirty="0"/>
              <a:t>Article 7 export assessment requirement to: “</a:t>
            </a:r>
            <a:r>
              <a:rPr sz="4800" u="sng" dirty="0"/>
              <a:t>assess the potential</a:t>
            </a:r>
            <a:r>
              <a:rPr sz="4800" dirty="0"/>
              <a:t>” that the export could be used to “</a:t>
            </a:r>
            <a:r>
              <a:rPr sz="4800" u="sng" dirty="0"/>
              <a:t>contribute to or undermine peace and security</a:t>
            </a:r>
            <a:r>
              <a:rPr sz="4800" dirty="0"/>
              <a:t>” or “</a:t>
            </a:r>
            <a:r>
              <a:rPr sz="4800" u="sng" dirty="0"/>
              <a:t>commit or facilitate a serious violation</a:t>
            </a:r>
            <a:r>
              <a:rPr sz="4800" dirty="0"/>
              <a:t>” of international human rights law or international humanitarian </a:t>
            </a:r>
            <a:r>
              <a:rPr sz="4800" dirty="0" smtClean="0"/>
              <a:t>law</a:t>
            </a:r>
            <a:endParaRPr lang="en-IE" sz="4800" dirty="0" smtClean="0"/>
          </a:p>
          <a:p>
            <a:pPr marL="1143000" indent="-114300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sz="4800" dirty="0"/>
              <a:t>Violations do not have to be wide spread and systemic to be </a:t>
            </a:r>
            <a:r>
              <a:rPr sz="4800" dirty="0" smtClean="0"/>
              <a:t>serious</a:t>
            </a:r>
            <a:endParaRPr lang="en-IE" sz="4800" dirty="0"/>
          </a:p>
          <a:p>
            <a:pPr marL="1143000" indent="-114300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sz="4800" dirty="0"/>
              <a:t>In some cases acts of GBV may amount to war crimes, and should be considered as part of </a:t>
            </a:r>
            <a:r>
              <a:rPr sz="4800" b="1" dirty="0"/>
              <a:t>Article 6.</a:t>
            </a:r>
            <a:r>
              <a:rPr sz="48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3795" y="1154045"/>
            <a:ext cx="4551658" cy="168630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Title"/>
          <p:cNvSpPr txBox="1">
            <a:spLocks noGrp="1"/>
          </p:cNvSpPr>
          <p:nvPr>
            <p:ph type="title"/>
          </p:nvPr>
        </p:nvSpPr>
        <p:spPr>
          <a:xfrm>
            <a:off x="1354668" y="1219200"/>
            <a:ext cx="17193336" cy="149300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6600" dirty="0">
                <a:solidFill>
                  <a:schemeClr val="bg1"/>
                </a:solidFill>
              </a:rPr>
              <a:t> </a:t>
            </a:r>
            <a:r>
              <a:rPr lang="en-IE" sz="6600" dirty="0" smtClean="0">
                <a:solidFill>
                  <a:schemeClr val="bg1"/>
                </a:solidFill>
              </a:rPr>
              <a:t>Interpreting </a:t>
            </a:r>
            <a:r>
              <a:rPr lang="en-IE" sz="6600" dirty="0">
                <a:solidFill>
                  <a:schemeClr val="bg1"/>
                </a:solidFill>
              </a:rPr>
              <a:t>7(4)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192" name="Slide Subtitle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 </a:t>
            </a:r>
          </a:p>
        </p:txBody>
      </p:sp>
      <p:sp>
        <p:nvSpPr>
          <p:cNvPr id="193" name="The value of article 7(4) in reducing the tendency to overlook GBV…"/>
          <p:cNvSpPr txBox="1">
            <a:spLocks noGrp="1"/>
          </p:cNvSpPr>
          <p:nvPr>
            <p:ph type="body" idx="1"/>
          </p:nvPr>
        </p:nvSpPr>
        <p:spPr>
          <a:xfrm>
            <a:off x="1206500" y="3307742"/>
            <a:ext cx="21971000" cy="92094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sz="4800" dirty="0"/>
              <a:t>The value of article 7(4) in reducing the tendency to overlook </a:t>
            </a:r>
            <a:r>
              <a:rPr sz="4800" dirty="0" smtClean="0"/>
              <a:t>GBV</a:t>
            </a:r>
            <a:endParaRPr lang="en-IE" sz="4800" dirty="0" smtClean="0"/>
          </a:p>
          <a:p>
            <a:pPr marL="1143000" indent="-114300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sz="4800" dirty="0"/>
              <a:t>View with Article 6/7 highlights GBV as a Human Rights </a:t>
            </a:r>
            <a:r>
              <a:rPr sz="4800" dirty="0" smtClean="0"/>
              <a:t>infringement </a:t>
            </a:r>
            <a:r>
              <a:rPr sz="4800" dirty="0" smtClean="0"/>
              <a:t>in </a:t>
            </a:r>
            <a:r>
              <a:rPr sz="4800" dirty="0"/>
              <a:t>need of specific </a:t>
            </a:r>
            <a:r>
              <a:rPr sz="4800" dirty="0" smtClean="0"/>
              <a:t>consideration</a:t>
            </a:r>
            <a:endParaRPr lang="en-IE" sz="4800" dirty="0" smtClean="0"/>
          </a:p>
          <a:p>
            <a:pPr marL="1143000" indent="-114300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sz="4800" dirty="0"/>
              <a:t>Should also be considered in the context of </a:t>
            </a:r>
            <a:r>
              <a:rPr sz="4800" dirty="0" smtClean="0"/>
              <a:t>Transit</a:t>
            </a:r>
            <a:r>
              <a:rPr lang="en-IE" sz="4800" dirty="0" smtClean="0"/>
              <a:t> or </a:t>
            </a:r>
            <a:r>
              <a:rPr sz="4800" dirty="0" smtClean="0"/>
              <a:t>Trans</a:t>
            </a:r>
            <a:r>
              <a:rPr lang="en-IE" sz="4800" dirty="0" smtClean="0"/>
              <a:t>-</a:t>
            </a:r>
            <a:r>
              <a:rPr sz="4800" dirty="0" smtClean="0"/>
              <a:t>shipment </a:t>
            </a:r>
            <a:r>
              <a:rPr sz="4800" dirty="0"/>
              <a:t>(Article 9) and Diversion (Article 11</a:t>
            </a:r>
            <a:r>
              <a:rPr sz="4800" dirty="0" smtClean="0"/>
              <a:t>)</a:t>
            </a:r>
            <a:endParaRPr lang="en-IE" sz="4800" dirty="0" smtClean="0"/>
          </a:p>
          <a:p>
            <a:pPr marL="1143000" indent="-114300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sz="4800" dirty="0"/>
              <a:t>“</a:t>
            </a:r>
            <a:r>
              <a:rPr sz="4800" u="sng" dirty="0"/>
              <a:t>Commit or Facilitate</a:t>
            </a:r>
            <a:r>
              <a:rPr sz="4800" dirty="0"/>
              <a:t>”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onducting GBV Risk Assessments"/>
          <p:cNvSpPr txBox="1">
            <a:spLocks noGrp="1"/>
          </p:cNvSpPr>
          <p:nvPr>
            <p:ph type="title"/>
          </p:nvPr>
        </p:nvSpPr>
        <p:spPr>
          <a:xfrm>
            <a:off x="1354668" y="1219200"/>
            <a:ext cx="17193336" cy="18339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6000" dirty="0">
                <a:solidFill>
                  <a:schemeClr val="bg1"/>
                </a:solidFill>
              </a:rPr>
              <a:t>Conducting GBV Risk Assessments</a:t>
            </a:r>
          </a:p>
        </p:txBody>
      </p:sp>
      <p:sp>
        <p:nvSpPr>
          <p:cNvPr id="196" name="Slide Subtitle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 </a:t>
            </a:r>
          </a:p>
        </p:txBody>
      </p:sp>
      <p:sp>
        <p:nvSpPr>
          <p:cNvPr id="197" name="Four areas to be aware of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sz="5600" dirty="0"/>
              <a:t>Four areas to be aware </a:t>
            </a:r>
            <a:r>
              <a:rPr sz="5600" dirty="0" smtClean="0"/>
              <a:t>of</a:t>
            </a:r>
            <a:r>
              <a:rPr lang="en-IE" sz="5600" dirty="0" smtClean="0"/>
              <a:t>:</a:t>
            </a:r>
            <a:endParaRPr sz="4800" dirty="0"/>
          </a:p>
          <a:p>
            <a:pPr marL="2343150" lvl="2" indent="-742950">
              <a:lnSpc>
                <a:spcPct val="150000"/>
              </a:lnSpc>
              <a:buFont typeface="+mj-lt"/>
              <a:buAutoNum type="arabicPeriod"/>
            </a:pPr>
            <a:r>
              <a:rPr sz="48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Misconceptions </a:t>
            </a:r>
            <a:r>
              <a:rPr sz="4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about </a:t>
            </a:r>
            <a:r>
              <a:rPr sz="48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GBV</a:t>
            </a:r>
            <a:endParaRPr sz="4800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2343150" lvl="2" indent="-742950">
              <a:lnSpc>
                <a:spcPct val="150000"/>
              </a:lnSpc>
              <a:buFont typeface="+mj-lt"/>
              <a:buAutoNum type="arabicPeriod"/>
            </a:pPr>
            <a:r>
              <a:rPr sz="48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Access </a:t>
            </a:r>
            <a:r>
              <a:rPr sz="4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to </a:t>
            </a:r>
            <a:r>
              <a:rPr sz="48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information</a:t>
            </a:r>
            <a:endParaRPr sz="4800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2343150" lvl="2" indent="-742950">
              <a:lnSpc>
                <a:spcPct val="150000"/>
              </a:lnSpc>
              <a:buFont typeface="+mj-lt"/>
              <a:buAutoNum type="arabicPeriod"/>
            </a:pPr>
            <a:r>
              <a:rPr lang="en-IE" sz="48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Overly </a:t>
            </a:r>
            <a:r>
              <a:rPr sz="48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general </a:t>
            </a:r>
            <a:r>
              <a:rPr lang="en-IE" sz="48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</a:t>
            </a:r>
            <a:r>
              <a:rPr sz="48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assessments</a:t>
            </a:r>
            <a:endParaRPr sz="4800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2343150" lvl="2" indent="-742950">
              <a:lnSpc>
                <a:spcPct val="150000"/>
              </a:lnSpc>
              <a:buFont typeface="+mj-lt"/>
              <a:buAutoNum type="arabicPeriod"/>
            </a:pPr>
            <a:r>
              <a:rPr sz="48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Identifying </a:t>
            </a:r>
            <a:r>
              <a:rPr sz="4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appropriate information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lide Title"/>
          <p:cNvSpPr txBox="1">
            <a:spLocks noGrp="1"/>
          </p:cNvSpPr>
          <p:nvPr>
            <p:ph type="title"/>
          </p:nvPr>
        </p:nvSpPr>
        <p:spPr>
          <a:xfrm>
            <a:off x="1354668" y="1219200"/>
            <a:ext cx="17193336" cy="158599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IE" sz="6000" dirty="0" smtClean="0">
                <a:solidFill>
                  <a:schemeClr val="bg1"/>
                </a:solidFill>
              </a:rPr>
              <a:t>Developing GBV assessments</a:t>
            </a:r>
            <a:endParaRPr sz="6000" dirty="0">
              <a:solidFill>
                <a:schemeClr val="bg1"/>
              </a:solidFill>
            </a:endParaRPr>
          </a:p>
        </p:txBody>
      </p:sp>
      <p:sp>
        <p:nvSpPr>
          <p:cNvPr id="201" name="Measures to help address this…"/>
          <p:cNvSpPr txBox="1">
            <a:spLocks noGrp="1"/>
          </p:cNvSpPr>
          <p:nvPr>
            <p:ph sz="half" idx="1"/>
          </p:nvPr>
        </p:nvSpPr>
        <p:spPr>
          <a:xfrm>
            <a:off x="1354669" y="3022169"/>
            <a:ext cx="9261670" cy="906055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/>
              <a:t>Measures to help address </a:t>
            </a:r>
            <a:r>
              <a:rPr sz="4800" dirty="0" smtClean="0"/>
              <a:t>this</a:t>
            </a:r>
            <a:r>
              <a:rPr lang="en-IE" sz="4800" dirty="0" smtClean="0"/>
              <a:t>:</a:t>
            </a:r>
          </a:p>
          <a:p>
            <a:endParaRPr sz="4800" dirty="0"/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sz="4800" dirty="0"/>
              <a:t>Training on </a:t>
            </a:r>
            <a:r>
              <a:rPr lang="en-IE" sz="4800" dirty="0" smtClean="0"/>
              <a:t>g</a:t>
            </a:r>
            <a:r>
              <a:rPr sz="4800" dirty="0" smtClean="0"/>
              <a:t>ender</a:t>
            </a:r>
            <a:r>
              <a:rPr sz="4800" dirty="0"/>
              <a:t>, GBV, and on </a:t>
            </a:r>
            <a:r>
              <a:rPr lang="en-IE" sz="4800" dirty="0"/>
              <a:t>e</a:t>
            </a:r>
            <a:r>
              <a:rPr sz="4800" dirty="0" err="1" smtClean="0"/>
              <a:t>xports</a:t>
            </a:r>
            <a:endParaRPr lang="en-IE" sz="4800" dirty="0" smtClean="0"/>
          </a:p>
          <a:p>
            <a:pPr marL="685800" lvl="1" indent="-685800">
              <a:buFont typeface="Arial" panose="020B0604020202020204" pitchFamily="34" charset="0"/>
              <a:buChar char="•"/>
            </a:pPr>
            <a:endParaRPr sz="4800" dirty="0"/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sz="4800" dirty="0"/>
              <a:t>Geographic Desk </a:t>
            </a:r>
            <a:r>
              <a:rPr sz="4800" dirty="0" smtClean="0"/>
              <a:t>engagement</a:t>
            </a:r>
            <a:endParaRPr lang="en-IE" sz="4800" dirty="0" smtClean="0"/>
          </a:p>
          <a:p>
            <a:pPr lvl="1"/>
            <a:endParaRPr sz="4800" dirty="0"/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sz="4800" dirty="0"/>
              <a:t>Non-statistical </a:t>
            </a:r>
            <a:r>
              <a:rPr sz="4800" dirty="0" smtClean="0"/>
              <a:t>assessments</a:t>
            </a:r>
            <a:r>
              <a:rPr lang="en-IE" sz="4800" dirty="0" smtClean="0"/>
              <a:t>: </a:t>
            </a:r>
            <a:r>
              <a:rPr lang="en-IE" sz="4800" dirty="0" smtClean="0"/>
              <a:t>legal protections, activism etc.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endParaRPr sz="4800" dirty="0"/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sz="4800" dirty="0"/>
              <a:t>Local Reporting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008" y="3022169"/>
            <a:ext cx="9207742" cy="6138494"/>
          </a:xfrm>
        </p:spPr>
      </p:pic>
      <p:sp>
        <p:nvSpPr>
          <p:cNvPr id="200" name="Slide Subtitle"/>
          <p:cNvSpPr txBox="1">
            <a:spLocks noGrp="1"/>
          </p:cNvSpPr>
          <p:nvPr>
            <p:ph type="body" sz="quarter" idx="4294967295"/>
          </p:nvPr>
        </p:nvSpPr>
        <p:spPr>
          <a:xfrm>
            <a:off x="0" y="2373313"/>
            <a:ext cx="21971000" cy="9350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32500" lnSpcReduction="20000"/>
          </a:bodyPr>
          <a:lstStyle/>
          <a:p>
            <a: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6600" dirty="0">
                <a:solidFill>
                  <a:schemeClr val="bg1"/>
                </a:solidFill>
              </a:rPr>
              <a:t> </a:t>
            </a:r>
            <a:r>
              <a:rPr lang="en-IE" sz="6600" dirty="0" smtClean="0">
                <a:solidFill>
                  <a:schemeClr val="bg1"/>
                </a:solidFill>
              </a:rPr>
              <a:t>Useful resources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205" name="Stimson Centre Paper and Assessment Questionnaire…"/>
          <p:cNvSpPr txBox="1">
            <a:spLocks noGrp="1"/>
          </p:cNvSpPr>
          <p:nvPr>
            <p:ph sz="half" idx="1"/>
          </p:nvPr>
        </p:nvSpPr>
        <p:spPr>
          <a:xfrm>
            <a:off x="1354669" y="2951889"/>
            <a:ext cx="8368070" cy="913083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4800" dirty="0"/>
              <a:t>Stimson Centre Paper and Assessment </a:t>
            </a:r>
            <a:r>
              <a:rPr sz="4800" dirty="0" smtClean="0"/>
              <a:t>Questionnaire</a:t>
            </a:r>
            <a:endParaRPr lang="en-IE" sz="4800" dirty="0" smtClean="0"/>
          </a:p>
          <a:p>
            <a:endParaRPr sz="4800" dirty="0"/>
          </a:p>
          <a:p>
            <a:pPr marL="742950" indent="-742950">
              <a:buFont typeface="+mj-lt"/>
              <a:buAutoNum type="arabicPeriod"/>
            </a:pPr>
            <a:r>
              <a:rPr sz="4800" dirty="0"/>
              <a:t>The Exporter and End User Human Rights </a:t>
            </a:r>
            <a:r>
              <a:rPr sz="4800" dirty="0" smtClean="0"/>
              <a:t>Record</a:t>
            </a:r>
            <a:endParaRPr lang="en-IE" sz="4800" dirty="0" smtClean="0"/>
          </a:p>
          <a:p>
            <a:pPr marL="742950" indent="-742950">
              <a:buFont typeface="+mj-lt"/>
              <a:buAutoNum type="arabicPeriod"/>
            </a:pPr>
            <a:endParaRPr sz="4800" dirty="0"/>
          </a:p>
          <a:p>
            <a:pPr marL="742950" indent="-742950">
              <a:buFont typeface="+mj-lt"/>
              <a:buAutoNum type="arabicPeriod"/>
            </a:pPr>
            <a:r>
              <a:rPr sz="4800" dirty="0"/>
              <a:t>GBV in the Recipient </a:t>
            </a:r>
            <a:r>
              <a:rPr sz="4800" dirty="0" smtClean="0"/>
              <a:t>State</a:t>
            </a:r>
            <a:endParaRPr lang="en-IE" sz="4800" dirty="0" smtClean="0"/>
          </a:p>
          <a:p>
            <a:pPr marL="742950" indent="-742950">
              <a:buFont typeface="+mj-lt"/>
              <a:buAutoNum type="arabicPeriod"/>
            </a:pPr>
            <a:endParaRPr sz="4800" dirty="0"/>
          </a:p>
          <a:p>
            <a:pPr marL="742950" indent="-742950">
              <a:buFont typeface="+mj-lt"/>
              <a:buAutoNum type="arabicPeriod"/>
            </a:pPr>
            <a:r>
              <a:rPr sz="4800" dirty="0"/>
              <a:t>Connection </a:t>
            </a:r>
            <a:r>
              <a:rPr sz="4800" dirty="0" smtClean="0"/>
              <a:t>between </a:t>
            </a:r>
            <a:r>
              <a:rPr sz="4800" dirty="0"/>
              <a:t>this Export and GBV Risk.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192000" y="2730638"/>
            <a:ext cx="6544166" cy="9352084"/>
          </a:xfrm>
          <a:prstGeom prst="rect">
            <a:avLst/>
          </a:prstGeom>
        </p:spPr>
      </p:pic>
      <p:sp>
        <p:nvSpPr>
          <p:cNvPr id="204" name="Slide Subtitle"/>
          <p:cNvSpPr txBox="1">
            <a:spLocks noGrp="1"/>
          </p:cNvSpPr>
          <p:nvPr>
            <p:ph type="body" sz="quarter" idx="4294967295"/>
          </p:nvPr>
        </p:nvSpPr>
        <p:spPr>
          <a:xfrm>
            <a:off x="0" y="2373313"/>
            <a:ext cx="21971000" cy="9350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32500" lnSpcReduction="20000"/>
          </a:bodyPr>
          <a:lstStyle/>
          <a:p>
            <a: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Irelands approach to GBV assessm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6600" dirty="0">
                <a:solidFill>
                  <a:schemeClr val="bg1"/>
                </a:solidFill>
              </a:rPr>
              <a:t>Irelands approach to GBV assessments</a:t>
            </a:r>
          </a:p>
        </p:txBody>
      </p:sp>
      <p:sp>
        <p:nvSpPr>
          <p:cNvPr id="209" name="The Women, Peace and Security Agenda, Gender Mainstreaming in Foreign Policy, and Gender and Disarmament.…"/>
          <p:cNvSpPr txBox="1">
            <a:spLocks noGrp="1"/>
          </p:cNvSpPr>
          <p:nvPr>
            <p:ph sz="half" idx="1"/>
          </p:nvPr>
        </p:nvSpPr>
        <p:spPr>
          <a:xfrm>
            <a:off x="1354668" y="2155925"/>
            <a:ext cx="11740845" cy="995945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dirty="0"/>
              <a:t>The Women, Peace and Security Agenda, Gender Mainstreaming in Foreign Policy, and Gender and Disarmament. </a:t>
            </a:r>
            <a:endParaRPr lang="en-IE" dirty="0" smtClean="0"/>
          </a:p>
          <a:p>
            <a:endParaRPr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dirty="0" err="1"/>
              <a:t>Standardisation</a:t>
            </a:r>
            <a:r>
              <a:rPr dirty="0"/>
              <a:t> of gender equality and Gender Base Violence </a:t>
            </a:r>
            <a:r>
              <a:rPr dirty="0" smtClean="0"/>
              <a:t>considerations</a:t>
            </a:r>
            <a:endParaRPr lang="en-IE" dirty="0" smtClean="0"/>
          </a:p>
          <a:p>
            <a:pPr marL="1143000" indent="-1143000">
              <a:buFont typeface="Arial" panose="020B0604020202020204" pitchFamily="34" charset="0"/>
              <a:buChar char="•"/>
            </a:pPr>
            <a:endParaRPr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dirty="0"/>
              <a:t>The EU Common Position - GBV under Criterions Two and Three </a:t>
            </a:r>
            <a:endParaRPr lang="en-IE" dirty="0" smtClean="0"/>
          </a:p>
          <a:p>
            <a:pPr marL="1143000" indent="-1143000">
              <a:buFont typeface="Arial" panose="020B0604020202020204" pitchFamily="34" charset="0"/>
              <a:buChar char="•"/>
            </a:pPr>
            <a:endParaRPr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dirty="0"/>
              <a:t>Collaborative approach and consultation on observations with Geographic </a:t>
            </a:r>
            <a:r>
              <a:rPr dirty="0" smtClean="0"/>
              <a:t>desks</a:t>
            </a:r>
            <a:endParaRPr lang="en-IE" dirty="0" smtClean="0"/>
          </a:p>
          <a:p>
            <a:pPr marL="1143000" indent="-1143000">
              <a:buFont typeface="Arial" panose="020B0604020202020204" pitchFamily="34" charset="0"/>
              <a:buChar char="•"/>
            </a:pPr>
            <a:endParaRPr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dirty="0"/>
              <a:t>Training provision on export licenses 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984422" y="2123268"/>
            <a:ext cx="6664271" cy="9549340"/>
          </a:xfrm>
          <a:prstGeom prst="rect">
            <a:avLst/>
          </a:prstGeom>
        </p:spPr>
      </p:pic>
      <p:sp>
        <p:nvSpPr>
          <p:cNvPr id="208" name="Slide Subtitle"/>
          <p:cNvSpPr txBox="1">
            <a:spLocks noGrp="1"/>
          </p:cNvSpPr>
          <p:nvPr>
            <p:ph type="body" sz="quarter" idx="4294967295"/>
          </p:nvPr>
        </p:nvSpPr>
        <p:spPr>
          <a:xfrm>
            <a:off x="0" y="2373313"/>
            <a:ext cx="21971000" cy="9350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32500" lnSpcReduction="20000"/>
          </a:bodyPr>
          <a:lstStyle/>
          <a:p>
            <a: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hank Yo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7200" i="1" dirty="0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213" name="Useful Resources: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lang="en-IE" dirty="0" smtClean="0">
                <a:solidFill>
                  <a:schemeClr val="tx1"/>
                </a:solidFill>
              </a:rPr>
              <a:t>Resources:</a:t>
            </a:r>
          </a:p>
          <a:p>
            <a:pPr algn="r"/>
            <a:r>
              <a:rPr lang="en-IE" dirty="0" smtClean="0">
                <a:solidFill>
                  <a:schemeClr val="bg1"/>
                </a:solidFill>
                <a:hlinkClick r:id="rId2"/>
              </a:rPr>
              <a:t>Disarmament | International Gender Champions</a:t>
            </a:r>
            <a:endParaRPr lang="en-IE" dirty="0" smtClean="0">
              <a:solidFill>
                <a:schemeClr val="bg1"/>
              </a:solidFill>
            </a:endParaRPr>
          </a:p>
          <a:p>
            <a:pPr algn="r"/>
            <a:r>
              <a:rPr lang="en-IE" dirty="0" smtClean="0">
                <a:solidFill>
                  <a:schemeClr val="bg1"/>
                </a:solidFill>
                <a:hlinkClick r:id="rId3"/>
              </a:rPr>
              <a:t>The Arms Trade Treaty’s Gender-Based Violence Risk Assessment • Stimson </a:t>
            </a:r>
            <a:r>
              <a:rPr lang="en-IE" dirty="0" err="1" smtClean="0">
                <a:solidFill>
                  <a:schemeClr val="bg1"/>
                </a:solidFill>
                <a:hlinkClick r:id="rId3"/>
              </a:rPr>
              <a:t>Center</a:t>
            </a:r>
            <a:endParaRPr lang="en-IE" dirty="0" smtClean="0">
              <a:solidFill>
                <a:schemeClr val="bg1"/>
              </a:solidFill>
            </a:endParaRPr>
          </a:p>
          <a:p>
            <a:pPr algn="r"/>
            <a:r>
              <a:rPr lang="en-IE" dirty="0" smtClean="0">
                <a:solidFill>
                  <a:schemeClr val="bg1"/>
                </a:solidFill>
                <a:hlinkClick r:id="rId4"/>
              </a:rPr>
              <a:t>Control arms: GBV-practical-guide_ONLINE.pdf </a:t>
            </a:r>
            <a:r>
              <a:rPr lang="en-IE" dirty="0">
                <a:solidFill>
                  <a:schemeClr val="bg1"/>
                </a:solidFill>
                <a:hlinkClick r:id="rId4"/>
              </a:rPr>
              <a:t>(controlarms.org</a:t>
            </a:r>
            <a:r>
              <a:rPr lang="en-IE" dirty="0">
                <a:solidFill>
                  <a:schemeClr val="bg2">
                    <a:lumMod val="90000"/>
                  </a:schemeClr>
                </a:solidFill>
                <a:hlinkClick r:id="rId4"/>
              </a:rPr>
              <a:t>)</a:t>
            </a:r>
            <a:endParaRPr lang="en-IE" dirty="0" smtClean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742950" lvl="0" indent="-742950" fontAlgn="base">
              <a:buFont typeface="+mj-lt"/>
              <a:buAutoNum type="arabicPeriod"/>
            </a:pPr>
            <a:r>
              <a:rPr lang="en-US" sz="8500" dirty="0"/>
              <a:t>Gender Based Violence: Concept and </a:t>
            </a:r>
            <a:r>
              <a:rPr lang="en-US" sz="8500" dirty="0" smtClean="0"/>
              <a:t>Prevalence</a:t>
            </a:r>
          </a:p>
          <a:p>
            <a:pPr marL="742950" lvl="0" indent="-742950" fontAlgn="base">
              <a:buFont typeface="+mj-lt"/>
              <a:buAutoNum type="arabicPeriod"/>
            </a:pPr>
            <a:endParaRPr lang="en-IE" sz="8500" dirty="0"/>
          </a:p>
          <a:p>
            <a:pPr marL="742950" lvl="0" indent="-742950" fontAlgn="base">
              <a:buFont typeface="+mj-lt"/>
              <a:buAutoNum type="arabicPeriod"/>
            </a:pPr>
            <a:r>
              <a:rPr lang="en-US" sz="8500" dirty="0"/>
              <a:t>Gender Based Violence and the Arms </a:t>
            </a:r>
            <a:r>
              <a:rPr lang="en-US" sz="8500" dirty="0" smtClean="0"/>
              <a:t>Trade</a:t>
            </a:r>
          </a:p>
          <a:p>
            <a:pPr marL="742950" lvl="0" indent="-742950" fontAlgn="base">
              <a:buFont typeface="+mj-lt"/>
              <a:buAutoNum type="arabicPeriod"/>
            </a:pPr>
            <a:endParaRPr lang="en-IE" sz="8500" dirty="0"/>
          </a:p>
          <a:p>
            <a:pPr marL="742950" lvl="0" indent="-742950" fontAlgn="base">
              <a:buFont typeface="+mj-lt"/>
              <a:buAutoNum type="arabicPeriod"/>
            </a:pPr>
            <a:r>
              <a:rPr lang="en-US" sz="8500" dirty="0"/>
              <a:t>The need for a GBV risk assessment </a:t>
            </a:r>
            <a:r>
              <a:rPr lang="en-US" sz="8500" dirty="0" smtClean="0"/>
              <a:t>criteria</a:t>
            </a:r>
          </a:p>
          <a:p>
            <a:pPr marL="742950" lvl="0" indent="-742950" fontAlgn="base">
              <a:buFont typeface="+mj-lt"/>
              <a:buAutoNum type="arabicPeriod"/>
            </a:pPr>
            <a:endParaRPr lang="en-IE" sz="8500" dirty="0"/>
          </a:p>
          <a:p>
            <a:pPr marL="742950" lvl="0" indent="-742950" fontAlgn="base">
              <a:buFont typeface="+mj-lt"/>
              <a:buAutoNum type="arabicPeriod"/>
            </a:pPr>
            <a:r>
              <a:rPr lang="en-US" sz="8500" dirty="0"/>
              <a:t>Article 7(4) of the </a:t>
            </a:r>
            <a:r>
              <a:rPr lang="en-US" sz="8500" dirty="0" smtClean="0"/>
              <a:t>ATT</a:t>
            </a:r>
          </a:p>
          <a:p>
            <a:pPr marL="742950" lvl="0" indent="-742950" fontAlgn="base">
              <a:buFont typeface="+mj-lt"/>
              <a:buAutoNum type="arabicPeriod"/>
            </a:pPr>
            <a:endParaRPr lang="en-IE" sz="8500" dirty="0"/>
          </a:p>
          <a:p>
            <a:pPr marL="742950" lvl="0" indent="-742950" fontAlgn="base">
              <a:buFont typeface="+mj-lt"/>
              <a:buAutoNum type="arabicPeriod"/>
            </a:pPr>
            <a:r>
              <a:rPr lang="en-US" sz="8500" dirty="0"/>
              <a:t>Conducting GBV Risk Assessments</a:t>
            </a:r>
            <a:endParaRPr lang="en-IE" sz="8500" dirty="0"/>
          </a:p>
          <a:p>
            <a:endParaRPr lang="en-IE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960895" y="851439"/>
            <a:ext cx="17791113" cy="3187700"/>
          </a:xfrm>
        </p:spPr>
        <p:txBody>
          <a:bodyPr/>
          <a:lstStyle/>
          <a:p>
            <a:r>
              <a:rPr lang="en-IE" sz="8800" dirty="0" smtClean="0">
                <a:solidFill>
                  <a:schemeClr val="bg1"/>
                </a:solidFill>
              </a:rPr>
              <a:t>Presentation</a:t>
            </a:r>
            <a:r>
              <a:rPr lang="en-IE" dirty="0" smtClean="0">
                <a:solidFill>
                  <a:schemeClr val="bg1"/>
                </a:solidFill>
              </a:rPr>
              <a:t> overview: 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647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ender Based Violence: Concept and Priority"/>
          <p:cNvSpPr txBox="1">
            <a:spLocks noGrp="1"/>
          </p:cNvSpPr>
          <p:nvPr>
            <p:ph type="title"/>
          </p:nvPr>
        </p:nvSpPr>
        <p:spPr>
          <a:xfrm>
            <a:off x="1411041" y="742245"/>
            <a:ext cx="19283276" cy="1391355"/>
          </a:xfrm>
          <a:prstGeom prst="rect">
            <a:avLst/>
          </a:prstGeom>
        </p:spPr>
        <p:txBody>
          <a:bodyPr>
            <a:normAutofit/>
          </a:bodyPr>
          <a:lstStyle>
            <a:lvl1pPr defTabSz="2389572">
              <a:defRPr sz="8330" spc="-166"/>
            </a:lvl1pPr>
          </a:lstStyle>
          <a:p>
            <a:r>
              <a:rPr sz="6600" dirty="0"/>
              <a:t>Gender Based Violence: </a:t>
            </a:r>
            <a:r>
              <a:rPr sz="6600" dirty="0" err="1" smtClean="0"/>
              <a:t>Concep</a:t>
            </a:r>
            <a:r>
              <a:rPr lang="en-IE" sz="6600" dirty="0" smtClean="0"/>
              <a:t>t</a:t>
            </a:r>
            <a:endParaRPr sz="9600" dirty="0"/>
          </a:p>
        </p:txBody>
      </p:sp>
      <p:sp>
        <p:nvSpPr>
          <p:cNvPr id="157" name="Defintion of GBV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IE" sz="4800" i="1" dirty="0" smtClean="0"/>
              <a:t>“Gender-Based </a:t>
            </a:r>
            <a:r>
              <a:rPr lang="en-IE" sz="4800" i="1" dirty="0"/>
              <a:t>violence refers to harmful acts directed at an individual based on their gender. It is rooted in gender inequality, the abuse of power and harmful norms</a:t>
            </a:r>
            <a:r>
              <a:rPr lang="en-IE" sz="4800" i="1" dirty="0" smtClean="0"/>
              <a:t>.” </a:t>
            </a:r>
          </a:p>
          <a:p>
            <a:pPr algn="r"/>
            <a:endParaRPr lang="en-IE" sz="4800" i="1" dirty="0" smtClean="0"/>
          </a:p>
          <a:p>
            <a:pPr algn="r"/>
            <a:r>
              <a:rPr lang="en-IE" sz="4800" i="1" dirty="0" smtClean="0"/>
              <a:t>UNHRC Definition</a:t>
            </a:r>
          </a:p>
          <a:p>
            <a:pPr algn="r"/>
            <a:endParaRPr lang="en-IE" sz="4800" i="1" dirty="0" smtClean="0"/>
          </a:p>
          <a:p>
            <a:r>
              <a:rPr lang="en-IE" sz="4800" i="1" dirty="0"/>
              <a:t> </a:t>
            </a:r>
            <a:r>
              <a:rPr lang="en-IE" sz="4800" i="1" dirty="0" smtClean="0"/>
              <a:t>“GBV </a:t>
            </a:r>
            <a:r>
              <a:rPr lang="en-IE" sz="4800" i="1" dirty="0"/>
              <a:t>is violence directed against a person because of that person's gender or violence that affects persons of a particular gender disproportionately</a:t>
            </a:r>
            <a:r>
              <a:rPr lang="en-IE" sz="4800" i="1" dirty="0" smtClean="0"/>
              <a:t>.”</a:t>
            </a:r>
          </a:p>
          <a:p>
            <a:pPr algn="r"/>
            <a:endParaRPr lang="en-IE" sz="4800" i="1" dirty="0" smtClean="0"/>
          </a:p>
          <a:p>
            <a:pPr algn="r"/>
            <a:r>
              <a:rPr lang="en-IE" sz="4800" i="1" dirty="0" smtClean="0"/>
              <a:t>European Commission</a:t>
            </a:r>
            <a:endParaRPr sz="4800" i="1" dirty="0"/>
          </a:p>
        </p:txBody>
      </p:sp>
      <p:sp>
        <p:nvSpPr>
          <p:cNvPr id="156" name="Slide Subtitle"/>
          <p:cNvSpPr txBox="1">
            <a:spLocks noGrp="1"/>
          </p:cNvSpPr>
          <p:nvPr>
            <p:ph type="body" sz="quarter" idx="4294967295"/>
          </p:nvPr>
        </p:nvSpPr>
        <p:spPr>
          <a:xfrm flipH="1" flipV="1">
            <a:off x="23663275" y="3308350"/>
            <a:ext cx="720725" cy="11747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25000" lnSpcReduction="20000"/>
          </a:bodyPr>
          <a:lstStyle/>
          <a:p>
            <a:r>
              <a:rPr dirty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Title"/>
          <p:cNvSpPr txBox="1">
            <a:spLocks noGrp="1"/>
          </p:cNvSpPr>
          <p:nvPr>
            <p:ph type="title"/>
          </p:nvPr>
        </p:nvSpPr>
        <p:spPr>
          <a:xfrm>
            <a:off x="2092273" y="1171075"/>
            <a:ext cx="17193336" cy="101255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6600" dirty="0">
                <a:solidFill>
                  <a:schemeClr val="bg1"/>
                </a:solidFill>
              </a:rPr>
              <a:t> </a:t>
            </a:r>
            <a:r>
              <a:rPr lang="en-IE" sz="6600" dirty="0" smtClean="0">
                <a:solidFill>
                  <a:schemeClr val="bg1"/>
                </a:solidFill>
              </a:rPr>
              <a:t>GBV as an area of concern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48946" y="3308350"/>
            <a:ext cx="6524785" cy="841164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179939" y="3308350"/>
            <a:ext cx="11027723" cy="8774375"/>
          </a:xfrm>
        </p:spPr>
        <p:txBody>
          <a:bodyPr>
            <a:normAutofit fontScale="25000" lnSpcReduction="20000"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en-IE" sz="19200" dirty="0"/>
              <a:t>Prevalent in both conflict and non-conflict </a:t>
            </a:r>
            <a:r>
              <a:rPr lang="en-IE" sz="19200" dirty="0" smtClean="0"/>
              <a:t>settings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IE" sz="19200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IE" sz="19200" dirty="0"/>
              <a:t>Effecting Men, Women, Boys and </a:t>
            </a:r>
            <a:r>
              <a:rPr lang="en-IE" sz="19200" dirty="0" smtClean="0"/>
              <a:t>Girls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IE" sz="19200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IE" sz="19200" dirty="0" smtClean="0"/>
              <a:t>Disproportionately </a:t>
            </a:r>
            <a:r>
              <a:rPr lang="en-IE" sz="19200" dirty="0"/>
              <a:t>impacting Women with 1/3 </a:t>
            </a:r>
            <a:r>
              <a:rPr lang="en-IE" sz="19200" dirty="0" smtClean="0"/>
              <a:t>experiencing </a:t>
            </a:r>
            <a:r>
              <a:rPr lang="en-IE" sz="19200" dirty="0"/>
              <a:t>GBV in their </a:t>
            </a:r>
            <a:r>
              <a:rPr lang="en-IE" sz="19200" dirty="0" smtClean="0"/>
              <a:t>lifetimes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IE" sz="19200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IE" sz="19200" dirty="0"/>
              <a:t>Trans </a:t>
            </a:r>
            <a:r>
              <a:rPr lang="en-IE" sz="19200" dirty="0" smtClean="0"/>
              <a:t>persons </a:t>
            </a:r>
            <a:r>
              <a:rPr lang="en-IE" sz="19200" dirty="0"/>
              <a:t>experience GBV at horrendous levels </a:t>
            </a:r>
          </a:p>
          <a:p>
            <a:endParaRPr lang="en-IE" dirty="0"/>
          </a:p>
        </p:txBody>
      </p:sp>
      <p:sp>
        <p:nvSpPr>
          <p:cNvPr id="160" name="Slide Subtitle"/>
          <p:cNvSpPr txBox="1">
            <a:spLocks noGrp="1"/>
          </p:cNvSpPr>
          <p:nvPr>
            <p:ph type="body" sz="quarter" idx="4294967295"/>
          </p:nvPr>
        </p:nvSpPr>
        <p:spPr>
          <a:xfrm>
            <a:off x="0" y="2373313"/>
            <a:ext cx="21971000" cy="9350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 </a:t>
            </a:r>
          </a:p>
        </p:txBody>
      </p:sp>
      <p:sp>
        <p:nvSpPr>
          <p:cNvPr id="165" name="Gender Based Violence as a cross cutting issue impacting impacting Peace and Security, Gender Equality, and Development…"/>
          <p:cNvSpPr txBox="1">
            <a:spLocks noGrp="1"/>
          </p:cNvSpPr>
          <p:nvPr>
            <p:ph sz="half" idx="1"/>
          </p:nvPr>
        </p:nvSpPr>
        <p:spPr>
          <a:xfrm>
            <a:off x="1354669" y="1588169"/>
            <a:ext cx="10388152" cy="104945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sz="4800" dirty="0"/>
              <a:t>Gender Based Violence as a cross cutting issue impacting </a:t>
            </a:r>
            <a:r>
              <a:rPr sz="4800" dirty="0" smtClean="0"/>
              <a:t>Peace </a:t>
            </a:r>
            <a:r>
              <a:rPr sz="4800" dirty="0"/>
              <a:t>and Security, Gender Equality, and </a:t>
            </a:r>
            <a:r>
              <a:rPr sz="4800" dirty="0" smtClean="0"/>
              <a:t>Development</a:t>
            </a:r>
            <a:endParaRPr lang="en-IE" sz="4800" dirty="0" smtClean="0"/>
          </a:p>
          <a:p>
            <a:pPr marL="1143000" indent="-114300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sz="4800" dirty="0"/>
              <a:t>2030 Agenda for Sustainable Development and the </a:t>
            </a:r>
            <a:r>
              <a:rPr sz="4800" dirty="0" smtClean="0"/>
              <a:t>SDG’s</a:t>
            </a:r>
            <a:endParaRPr lang="en-IE" sz="4800" dirty="0" smtClean="0"/>
          </a:p>
          <a:p>
            <a:pPr marL="1143000" indent="-114300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sz="4800" dirty="0"/>
              <a:t>Women, Peace, and Security </a:t>
            </a:r>
            <a:r>
              <a:rPr sz="4800" dirty="0" smtClean="0"/>
              <a:t>Agenda</a:t>
            </a:r>
            <a:endParaRPr lang="en-IE" sz="4800" dirty="0" smtClean="0"/>
          </a:p>
          <a:p>
            <a:pPr marL="1143000" indent="-114300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sz="4800" dirty="0"/>
              <a:t>UN Secretary </a:t>
            </a:r>
            <a:r>
              <a:rPr sz="4800" dirty="0" smtClean="0"/>
              <a:t>General</a:t>
            </a:r>
            <a:r>
              <a:rPr lang="en-IE" sz="4800" dirty="0" smtClean="0"/>
              <a:t>'</a:t>
            </a:r>
            <a:r>
              <a:rPr sz="4800" dirty="0" smtClean="0"/>
              <a:t>s </a:t>
            </a:r>
            <a:r>
              <a:rPr sz="4800" dirty="0"/>
              <a:t>Agenda for Disarmament</a:t>
            </a:r>
          </a:p>
        </p:txBody>
      </p:sp>
      <p:pic>
        <p:nvPicPr>
          <p:cNvPr id="1026" name="Picture 2" descr="Goal 5 | Department of Economic and Social Affai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4607" y="1739371"/>
            <a:ext cx="2247551" cy="224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operative Housing | SDG Targets and Indicators - Cooperative Hous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862" y="1574997"/>
            <a:ext cx="4351647" cy="257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ublic International Law – New-Ru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725" y="4581723"/>
            <a:ext cx="6570762" cy="46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8725" y="9249173"/>
            <a:ext cx="6570762" cy="2994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BV and the Arms Trade"/>
          <p:cNvSpPr txBox="1">
            <a:spLocks noGrp="1"/>
          </p:cNvSpPr>
          <p:nvPr>
            <p:ph type="title"/>
          </p:nvPr>
        </p:nvSpPr>
        <p:spPr>
          <a:xfrm>
            <a:off x="1441450" y="549275"/>
            <a:ext cx="21945600" cy="30067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6600" dirty="0">
                <a:solidFill>
                  <a:schemeClr val="bg1"/>
                </a:solidFill>
              </a:rPr>
              <a:t>GBV and the Arms Trade</a:t>
            </a:r>
          </a:p>
        </p:txBody>
      </p:sp>
      <p:sp>
        <p:nvSpPr>
          <p:cNvPr id="168" name="Slide Subtitle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E" dirty="0" smtClean="0"/>
              <a:t> </a:t>
            </a:r>
            <a:endParaRPr dirty="0"/>
          </a:p>
        </p:txBody>
      </p:sp>
      <p:sp>
        <p:nvSpPr>
          <p:cNvPr id="169" name="Strong correlations between arms and Gender Based Violenc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sz="4800" dirty="0"/>
              <a:t>Strong correlations between </a:t>
            </a:r>
            <a:r>
              <a:rPr lang="en-IE" sz="4800" dirty="0" smtClean="0"/>
              <a:t>A</a:t>
            </a:r>
            <a:r>
              <a:rPr sz="4800" dirty="0" err="1" smtClean="0"/>
              <a:t>rms</a:t>
            </a:r>
            <a:r>
              <a:rPr sz="4800" dirty="0" smtClean="0"/>
              <a:t> </a:t>
            </a:r>
            <a:r>
              <a:rPr sz="4800" dirty="0"/>
              <a:t>and Gender Based </a:t>
            </a:r>
            <a:r>
              <a:rPr sz="4800" dirty="0" smtClean="0"/>
              <a:t>Violence</a:t>
            </a:r>
            <a:endParaRPr lang="en-IE" sz="4800" dirty="0" smtClean="0"/>
          </a:p>
          <a:p>
            <a:pPr marL="1143000" indent="-114300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sz="4800" dirty="0"/>
              <a:t>ATT the first time this link was expressly </a:t>
            </a:r>
            <a:r>
              <a:rPr sz="4800" dirty="0" smtClean="0"/>
              <a:t>acknowledge</a:t>
            </a:r>
            <a:r>
              <a:rPr lang="en-IE" sz="4800" dirty="0" smtClean="0"/>
              <a:t>d</a:t>
            </a:r>
            <a:r>
              <a:rPr sz="4800" dirty="0" smtClean="0"/>
              <a:t> </a:t>
            </a:r>
            <a:r>
              <a:rPr sz="4800" dirty="0"/>
              <a:t>in an arms related </a:t>
            </a:r>
            <a:r>
              <a:rPr sz="4800" dirty="0" smtClean="0"/>
              <a:t>treaty</a:t>
            </a:r>
            <a:endParaRPr lang="en-IE" sz="4800" dirty="0" smtClean="0"/>
          </a:p>
          <a:p>
            <a:pPr marL="1143000" indent="-114300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sz="4800" dirty="0"/>
              <a:t>Small Arms and Light Weapons </a:t>
            </a:r>
            <a:r>
              <a:rPr sz="4800" dirty="0" smtClean="0"/>
              <a:t>m</a:t>
            </a:r>
            <a:r>
              <a:rPr lang="en-IE" sz="4800" dirty="0" err="1" smtClean="0"/>
              <a:t>ost</a:t>
            </a:r>
            <a:r>
              <a:rPr sz="4800" dirty="0" smtClean="0"/>
              <a:t> </a:t>
            </a:r>
            <a:r>
              <a:rPr sz="4800" dirty="0"/>
              <a:t>frequently implicated, but any weapon covered under the ATT may be used to commit </a:t>
            </a:r>
            <a:r>
              <a:rPr sz="4800" dirty="0" smtClean="0"/>
              <a:t>GBV</a:t>
            </a:r>
            <a:endParaRPr lang="en-IE" sz="4800" dirty="0" smtClean="0"/>
          </a:p>
          <a:p>
            <a:pPr marL="1143000" indent="-114300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sz="4800" dirty="0"/>
              <a:t>Threat of use is sufficient to impact the enjoyment of human rights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Title"/>
          <p:cNvSpPr txBox="1">
            <a:spLocks noGrp="1"/>
          </p:cNvSpPr>
          <p:nvPr>
            <p:ph type="title"/>
          </p:nvPr>
        </p:nvSpPr>
        <p:spPr>
          <a:xfrm>
            <a:off x="1499047" y="689666"/>
            <a:ext cx="17193336" cy="11541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8000" dirty="0">
                <a:solidFill>
                  <a:schemeClr val="bg1"/>
                </a:solidFill>
              </a:rPr>
              <a:t> </a:t>
            </a:r>
            <a:r>
              <a:rPr lang="en-IE" sz="6600" dirty="0" smtClean="0">
                <a:solidFill>
                  <a:schemeClr val="bg1"/>
                </a:solidFill>
              </a:rPr>
              <a:t>Prevalence of GBV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173" name="Policy changes found to reduce incidences of female domestic homicides (US Austrialia)…"/>
          <p:cNvSpPr txBox="1">
            <a:spLocks noGrp="1"/>
          </p:cNvSpPr>
          <p:nvPr>
            <p:ph sz="half" idx="1"/>
          </p:nvPr>
        </p:nvSpPr>
        <p:spPr>
          <a:xfrm>
            <a:off x="1138989" y="2149642"/>
            <a:ext cx="12448674" cy="111171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sz="4800" dirty="0"/>
              <a:t>Policy changes found to reduce incidences of female domestic homicides (</a:t>
            </a:r>
            <a:r>
              <a:rPr sz="4800" dirty="0" smtClean="0"/>
              <a:t>US</a:t>
            </a:r>
            <a:r>
              <a:rPr lang="en-IE" sz="4800" dirty="0" smtClean="0"/>
              <a:t>/</a:t>
            </a:r>
            <a:r>
              <a:rPr sz="4800" dirty="0" smtClean="0"/>
              <a:t>Australia)</a:t>
            </a:r>
            <a:endParaRPr lang="en-IE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endParaRPr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sz="4800" dirty="0"/>
              <a:t>UN and Local NGO’s reporting of illicit arms flows and SGBV against women and </a:t>
            </a:r>
            <a:r>
              <a:rPr sz="4800" dirty="0" smtClean="0"/>
              <a:t>Girls</a:t>
            </a:r>
            <a:endParaRPr lang="en-IE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endParaRPr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sz="4800" dirty="0"/>
              <a:t>UNODC assessment of 500,000 SALW used in 1000’s of cases of </a:t>
            </a:r>
            <a:r>
              <a:rPr sz="4800" dirty="0" smtClean="0"/>
              <a:t>GBV</a:t>
            </a:r>
            <a:r>
              <a:rPr lang="en-IE" sz="4800" dirty="0" smtClean="0"/>
              <a:t> over 6 years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IE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sz="4800" dirty="0" smtClean="0"/>
              <a:t>Arms </a:t>
            </a:r>
            <a:r>
              <a:rPr sz="4800" dirty="0"/>
              <a:t>and threat of violence used to restrict access to education </a:t>
            </a:r>
            <a:endParaRPr lang="en-IE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endParaRPr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sz="4800" dirty="0" smtClean="0"/>
              <a:t>Acknowledgement </a:t>
            </a:r>
            <a:r>
              <a:rPr sz="4800" dirty="0"/>
              <a:t>that action needed to address this relations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237586" y="7578127"/>
            <a:ext cx="8367712" cy="20149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7586" y="3198388"/>
            <a:ext cx="8367712" cy="1190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9957" y="10330143"/>
            <a:ext cx="8355342" cy="1712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7586" y="5064280"/>
            <a:ext cx="8367712" cy="2076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Export Control Risk Assessments and GBV"/>
          <p:cNvSpPr txBox="1">
            <a:spLocks noGrp="1"/>
          </p:cNvSpPr>
          <p:nvPr>
            <p:ph type="title"/>
          </p:nvPr>
        </p:nvSpPr>
        <p:spPr>
          <a:xfrm>
            <a:off x="1354668" y="1219200"/>
            <a:ext cx="17193336" cy="164798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6600" dirty="0">
                <a:solidFill>
                  <a:schemeClr val="bg1"/>
                </a:solidFill>
              </a:rPr>
              <a:t>Export Control Risk </a:t>
            </a:r>
            <a:r>
              <a:rPr sz="6600" dirty="0" smtClean="0">
                <a:solidFill>
                  <a:schemeClr val="bg1"/>
                </a:solidFill>
              </a:rPr>
              <a:t>Assessments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176" name="Slide Subtitle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 </a:t>
            </a:r>
          </a:p>
        </p:txBody>
      </p:sp>
      <p:sp>
        <p:nvSpPr>
          <p:cNvPr id="177" name="Export controls as a core component of upholding states’ international obligation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sz="4800" dirty="0"/>
              <a:t>Export controls as a core component of upholding states’ international obligations </a:t>
            </a:r>
            <a:endParaRPr lang="en-IE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endParaRPr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sz="4800" dirty="0"/>
              <a:t>One of the strongest tools at our disposal to combat illicit diversion and weapons </a:t>
            </a:r>
            <a:r>
              <a:rPr sz="4800" dirty="0" smtClean="0"/>
              <a:t>proliferation</a:t>
            </a:r>
            <a:endParaRPr lang="en-IE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endParaRPr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sz="4800" dirty="0"/>
              <a:t>Risk assessments relation to destination, end user and use </a:t>
            </a:r>
            <a:r>
              <a:rPr sz="4800" dirty="0" smtClean="0"/>
              <a:t>common</a:t>
            </a:r>
            <a:endParaRPr lang="en-IE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endParaRPr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sz="4800" dirty="0"/>
              <a:t>Gender Based Violence historically not considered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lide Title"/>
          <p:cNvSpPr txBox="1">
            <a:spLocks noGrp="1"/>
          </p:cNvSpPr>
          <p:nvPr>
            <p:ph type="title"/>
          </p:nvPr>
        </p:nvSpPr>
        <p:spPr>
          <a:xfrm>
            <a:off x="1354668" y="642264"/>
            <a:ext cx="21945600" cy="13880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6600" dirty="0">
                <a:solidFill>
                  <a:schemeClr val="bg1"/>
                </a:solidFill>
              </a:rPr>
              <a:t> </a:t>
            </a:r>
            <a:r>
              <a:rPr lang="en-IE" sz="6600" dirty="0" smtClean="0">
                <a:solidFill>
                  <a:schemeClr val="bg1"/>
                </a:solidFill>
              </a:rPr>
              <a:t>GBV as a risk assessment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180" name="Slide Subtitle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dirty="0"/>
              <a:t> </a:t>
            </a:r>
          </a:p>
        </p:txBody>
      </p:sp>
      <p:sp>
        <p:nvSpPr>
          <p:cNvPr id="181" name="GBV can prevent widely and in many different ways, both obvious and discrete…"/>
          <p:cNvSpPr txBox="1">
            <a:spLocks noGrp="1"/>
          </p:cNvSpPr>
          <p:nvPr>
            <p:ph type="body" idx="1"/>
          </p:nvPr>
        </p:nvSpPr>
        <p:spPr>
          <a:xfrm>
            <a:off x="1354668" y="2372962"/>
            <a:ext cx="12981264" cy="9709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sz="4800" dirty="0"/>
              <a:t>GBV can </a:t>
            </a:r>
            <a:r>
              <a:rPr lang="en-IE" sz="4800" dirty="0" smtClean="0"/>
              <a:t>present</a:t>
            </a:r>
            <a:r>
              <a:rPr sz="4800" dirty="0" smtClean="0"/>
              <a:t> </a:t>
            </a:r>
            <a:r>
              <a:rPr sz="4800" dirty="0"/>
              <a:t>widely and in many different ways, both obvious and </a:t>
            </a:r>
            <a:r>
              <a:rPr sz="4800" dirty="0" smtClean="0"/>
              <a:t>discrete</a:t>
            </a:r>
            <a:endParaRPr lang="en-IE" sz="4800" dirty="0" smtClean="0"/>
          </a:p>
          <a:p>
            <a:pPr marL="1143000" indent="-114300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sz="4800" dirty="0"/>
              <a:t>Challenges of under reporting GBV due to social and structural </a:t>
            </a:r>
            <a:r>
              <a:rPr sz="4800" dirty="0" smtClean="0"/>
              <a:t>factors</a:t>
            </a:r>
            <a:endParaRPr lang="en-IE" sz="4800" dirty="0" smtClean="0"/>
          </a:p>
          <a:p>
            <a:pPr marL="1143000" indent="-114300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sz="4800" dirty="0"/>
              <a:t>Data can be incomplete and </a:t>
            </a:r>
            <a:r>
              <a:rPr sz="4800" dirty="0" smtClean="0"/>
              <a:t>unreliable</a:t>
            </a:r>
            <a:endParaRPr lang="en-IE" sz="4800" dirty="0" smtClean="0"/>
          </a:p>
          <a:p>
            <a:pPr marL="1143000" indent="-114300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sz="4800" dirty="0"/>
              <a:t>When crimes are reported, they may not always be disaggregated by </a:t>
            </a:r>
            <a:r>
              <a:rPr lang="en-IE" sz="4800" dirty="0" smtClean="0"/>
              <a:t>s</a:t>
            </a:r>
            <a:r>
              <a:rPr sz="4800" dirty="0" smtClean="0"/>
              <a:t>ex </a:t>
            </a:r>
            <a:r>
              <a:rPr sz="4800" dirty="0"/>
              <a:t>or </a:t>
            </a:r>
            <a:r>
              <a:rPr lang="en-IE" sz="4800" dirty="0"/>
              <a:t>g</a:t>
            </a:r>
            <a:r>
              <a:rPr sz="4800" dirty="0" smtClean="0"/>
              <a:t>ender</a:t>
            </a:r>
            <a:endParaRPr lang="en-IE" sz="4800" dirty="0" smtClean="0"/>
          </a:p>
          <a:p>
            <a:pPr marL="1143000" indent="-114300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sz="4800" dirty="0"/>
              <a:t>Non explicit acts of GBV can </a:t>
            </a:r>
            <a:r>
              <a:rPr lang="en-IE" sz="4800" dirty="0" smtClean="0"/>
              <a:t>be </a:t>
            </a:r>
            <a:r>
              <a:rPr sz="4800" dirty="0" smtClean="0"/>
              <a:t>missing </a:t>
            </a:r>
            <a:r>
              <a:rPr sz="4800" dirty="0"/>
              <a:t>entirely </a:t>
            </a:r>
          </a:p>
        </p:txBody>
      </p:sp>
      <p:pic>
        <p:nvPicPr>
          <p:cNvPr id="2052" name="Picture 4" descr="How We Can Close the Gender Data Gap By Changing Algorithms | Tim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593" y="4456623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Standar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Standard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heme1" id="{C4FBE24C-C1C8-4450-8878-6903B85FACB9}" vid="{CAEEB916-8C87-428E-BDD3-0EFA047245B0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184</TotalTime>
  <Words>871</Words>
  <Application>Microsoft Office PowerPoint</Application>
  <PresentationFormat>Custom</PresentationFormat>
  <Paragraphs>147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.AppleSystemUIFont</vt:lpstr>
      <vt:lpstr>Arial</vt:lpstr>
      <vt:lpstr>Calibri</vt:lpstr>
      <vt:lpstr>Georgia</vt:lpstr>
      <vt:lpstr>Helvetica</vt:lpstr>
      <vt:lpstr>Helvetica Neue</vt:lpstr>
      <vt:lpstr>Open Sans</vt:lpstr>
      <vt:lpstr>Theme1</vt:lpstr>
      <vt:lpstr> Article 7(4) of the ATT</vt:lpstr>
      <vt:lpstr>Presentation overview: </vt:lpstr>
      <vt:lpstr>Gender Based Violence: Concept</vt:lpstr>
      <vt:lpstr> GBV as an area of concern</vt:lpstr>
      <vt:lpstr> </vt:lpstr>
      <vt:lpstr>GBV and the Arms Trade</vt:lpstr>
      <vt:lpstr> Prevalence of GBV</vt:lpstr>
      <vt:lpstr>Export Control Risk Assessments</vt:lpstr>
      <vt:lpstr> GBV as a risk assessment</vt:lpstr>
      <vt:lpstr>Article 7(4) of the Arms Trade Treaty</vt:lpstr>
      <vt:lpstr> Interpreting 7(4)</vt:lpstr>
      <vt:lpstr> Interpreting 7(4)</vt:lpstr>
      <vt:lpstr>Conducting GBV Risk Assessments</vt:lpstr>
      <vt:lpstr>Developing GBV assessments</vt:lpstr>
      <vt:lpstr> Useful resources</vt:lpstr>
      <vt:lpstr>Irelands approach to GBV assessments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 7(4) of the ATT</dc:title>
  <dc:creator>Tobin Emma HQ-POLITICAL</dc:creator>
  <cp:lastModifiedBy>Tobin Emma HQ-POL</cp:lastModifiedBy>
  <cp:revision>31</cp:revision>
  <dcterms:modified xsi:type="dcterms:W3CDTF">2021-06-06T17:11:54Z</dcterms:modified>
</cp:coreProperties>
</file>