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721" r:id="rId1"/>
  </p:sldMasterIdLst>
  <p:notesMasterIdLst>
    <p:notesMasterId r:id="rId19"/>
  </p:notesMasterIdLst>
  <p:sldIdLst>
    <p:sldId id="256" r:id="rId2"/>
    <p:sldId id="272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5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391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536773"/>
              </a:solidFill>
              <a:prstDash val="solid"/>
              <a:miter lim="400000"/>
            </a:ln>
          </a:top>
          <a:bottom>
            <a:ln w="12700" cap="flat">
              <a:solidFill>
                <a:srgbClr val="536773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36773"/>
              </a:solidFill>
              <a:prstDash val="solid"/>
              <a:miter lim="400000"/>
            </a:ln>
          </a:left>
          <a:right>
            <a:ln w="12700" cap="flat">
              <a:solidFill>
                <a:srgbClr val="536773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536773"/>
              </a:solidFill>
              <a:prstDash val="solid"/>
              <a:miter lim="400000"/>
            </a:ln>
          </a:insideH>
          <a:insideV>
            <a:ln w="12700" cap="flat">
              <a:solidFill>
                <a:srgbClr val="536773"/>
              </a:solidFill>
              <a:prstDash val="solid"/>
              <a:miter lim="400000"/>
            </a:ln>
          </a:insideV>
        </a:tcBdr>
        <a:fill>
          <a:solidFill>
            <a:schemeClr val="accent1">
              <a:lumOff val="16847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838383"/>
              </a:solidFill>
              <a:prstDash val="solid"/>
              <a:miter lim="400000"/>
            </a:ln>
          </a:left>
          <a:right>
            <a:ln w="12700" cap="flat">
              <a:solidFill>
                <a:srgbClr val="838383"/>
              </a:solidFill>
              <a:prstDash val="solid"/>
              <a:miter lim="400000"/>
            </a:ln>
          </a:right>
          <a:top>
            <a:ln w="12700" cap="flat">
              <a:solidFill>
                <a:srgbClr val="838383"/>
              </a:solidFill>
              <a:prstDash val="solid"/>
              <a:miter lim="400000"/>
            </a:ln>
          </a:top>
          <a:bottom>
            <a:ln w="12700" cap="flat">
              <a:solidFill>
                <a:srgbClr val="838383"/>
              </a:solidFill>
              <a:prstDash val="solid"/>
              <a:miter lim="400000"/>
            </a:ln>
          </a:bottom>
          <a:insideH>
            <a:ln w="12700" cap="flat">
              <a:solidFill>
                <a:srgbClr val="838383"/>
              </a:solidFill>
              <a:prstDash val="solid"/>
              <a:miter lim="400000"/>
            </a:ln>
          </a:insideH>
          <a:insideV>
            <a:ln w="12700" cap="flat">
              <a:solidFill>
                <a:srgbClr val="838383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808080"/>
              </a:solidFill>
              <a:prstDash val="solid"/>
              <a:miter lim="400000"/>
            </a:ln>
          </a:right>
          <a:top>
            <a:ln w="12700" cap="flat">
              <a:solidFill>
                <a:srgbClr val="808080"/>
              </a:solidFill>
              <a:prstDash val="solid"/>
              <a:miter lim="400000"/>
            </a:ln>
          </a:top>
          <a:bottom>
            <a:ln w="12700" cap="flat">
              <a:solidFill>
                <a:srgbClr val="808080"/>
              </a:solidFill>
              <a:prstDash val="solid"/>
              <a:miter lim="400000"/>
            </a:ln>
          </a:bottom>
          <a:insideH>
            <a:ln w="12700" cap="flat">
              <a:solidFill>
                <a:srgbClr val="808080"/>
              </a:solidFill>
              <a:prstDash val="solid"/>
              <a:miter lim="400000"/>
            </a:ln>
          </a:insideH>
          <a:insideV>
            <a:ln w="12700" cap="flat">
              <a:solidFill>
                <a:srgbClr val="808080"/>
              </a:solidFill>
              <a:prstDash val="solid"/>
              <a:miter lim="400000"/>
            </a:ln>
          </a:insideV>
        </a:tcBdr>
        <a:fill>
          <a:solidFill>
            <a:srgbClr val="88FA4F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4D4D4D"/>
              </a:solidFill>
              <a:prstDash val="solid"/>
              <a:miter lim="400000"/>
            </a:ln>
          </a:left>
          <a:right>
            <a:ln w="12700" cap="flat">
              <a:solidFill>
                <a:srgbClr val="4D4D4D"/>
              </a:solidFill>
              <a:prstDash val="solid"/>
              <a:miter lim="400000"/>
            </a:ln>
          </a:right>
          <a:top>
            <a:ln w="12700" cap="flat">
              <a:solidFill>
                <a:srgbClr val="4D4D4D"/>
              </a:solidFill>
              <a:prstDash val="solid"/>
              <a:miter lim="400000"/>
            </a:ln>
          </a:top>
          <a:bottom>
            <a:ln w="12700" cap="flat">
              <a:solidFill>
                <a:srgbClr val="4D4D4D"/>
              </a:solidFill>
              <a:prstDash val="solid"/>
              <a:miter lim="400000"/>
            </a:ln>
          </a:bottom>
          <a:insideH>
            <a:ln w="12700" cap="flat">
              <a:solidFill>
                <a:srgbClr val="4D4D4D"/>
              </a:solidFill>
              <a:prstDash val="solid"/>
              <a:miter lim="400000"/>
            </a:ln>
          </a:insideH>
          <a:insideV>
            <a:ln w="12700" cap="flat">
              <a:solidFill>
                <a:srgbClr val="4D4D4D"/>
              </a:solidFill>
              <a:prstDash val="solid"/>
              <a:miter lim="400000"/>
            </a:ln>
          </a:insideV>
        </a:tcBdr>
        <a:fill>
          <a:solidFill>
            <a:srgbClr val="60D937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chemeClr val="accent4">
              <a:hueOff val="348544"/>
              <a:lumOff val="7139"/>
            </a:scheme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8BB00"/>
          </a:solidFill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38100" cap="flat">
              <a:solidFill>
                <a:srgbClr val="F8BA00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000000"/>
      </a:tcTxStyle>
      <a:tcStyle>
        <a:tcBdr>
          <a:left>
            <a:ln w="12700" cap="flat">
              <a:solidFill>
                <a:srgbClr val="5B5A5A"/>
              </a:solidFill>
              <a:prstDash val="solid"/>
              <a:miter lim="400000"/>
            </a:ln>
          </a:left>
          <a:right>
            <a:ln w="12700" cap="flat">
              <a:solidFill>
                <a:srgbClr val="5B5A5A"/>
              </a:solidFill>
              <a:prstDash val="solid"/>
              <a:miter lim="400000"/>
            </a:ln>
          </a:right>
          <a:top>
            <a:ln w="12700" cap="flat">
              <a:solidFill>
                <a:srgbClr val="5B5A5A"/>
              </a:solidFill>
              <a:prstDash val="solid"/>
              <a:miter lim="400000"/>
            </a:ln>
          </a:top>
          <a:bottom>
            <a:ln w="12700" cap="flat">
              <a:solidFill>
                <a:srgbClr val="5B5A5A"/>
              </a:solidFill>
              <a:prstDash val="solid"/>
              <a:miter lim="400000"/>
            </a:ln>
          </a:bottom>
          <a:insideH>
            <a:ln w="12700" cap="flat">
              <a:solidFill>
                <a:srgbClr val="5B5A5A"/>
              </a:solidFill>
              <a:prstDash val="solid"/>
              <a:miter lim="400000"/>
            </a:ln>
          </a:insideH>
          <a:insideV>
            <a:ln w="12700" cap="flat">
              <a:solidFill>
                <a:srgbClr val="5B5A5A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464646"/>
              </a:solidFill>
              <a:prstDash val="solid"/>
              <a:miter lim="400000"/>
            </a:ln>
          </a:left>
          <a:right>
            <a:ln w="12700" cap="flat">
              <a:solidFill>
                <a:srgbClr val="464646"/>
              </a:solidFill>
              <a:prstDash val="solid"/>
              <a:miter lim="400000"/>
            </a:ln>
          </a:right>
          <a:top>
            <a:ln w="12700" cap="flat">
              <a:solidFill>
                <a:srgbClr val="464646"/>
              </a:solidFill>
              <a:prstDash val="solid"/>
              <a:miter lim="400000"/>
            </a:ln>
          </a:top>
          <a:bottom>
            <a:ln w="12700" cap="flat">
              <a:solidFill>
                <a:srgbClr val="464646"/>
              </a:solidFill>
              <a:prstDash val="solid"/>
              <a:miter lim="400000"/>
            </a:ln>
          </a:bottom>
          <a:insideH>
            <a:ln w="12700" cap="flat">
              <a:solidFill>
                <a:srgbClr val="464646"/>
              </a:solidFill>
              <a:prstDash val="solid"/>
              <a:miter lim="400000"/>
            </a:ln>
          </a:insideH>
          <a:insideV>
            <a:ln w="12700" cap="flat">
              <a:solidFill>
                <a:srgbClr val="464646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4D5D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C3C3C3"/>
              </a:solidFill>
              <a:prstDash val="solid"/>
              <a:miter lim="400000"/>
            </a:ln>
          </a:top>
          <a:bottom>
            <a:ln w="12700" cap="flat">
              <a:solidFill>
                <a:srgbClr val="C3C3C3"/>
              </a:solidFill>
              <a:prstDash val="solid"/>
              <a:miter lim="400000"/>
            </a:ln>
          </a:bottom>
          <a:insideH>
            <a:ln w="12700" cap="flat">
              <a:solidFill>
                <a:srgbClr val="C3C3C3"/>
              </a:solidFill>
              <a:prstDash val="solid"/>
              <a:miter lim="400000"/>
            </a:ln>
          </a:insideH>
          <a:insideV>
            <a:ln w="12700" cap="flat">
              <a:solidFill>
                <a:srgbClr val="C3C3C3"/>
              </a:solidFill>
              <a:prstDash val="solid"/>
              <a:miter lim="400000"/>
            </a:ln>
          </a:insideV>
        </a:tcBdr>
        <a:fill>
          <a:solidFill>
            <a:srgbClr val="CB2A7B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38100" cap="flat">
              <a:solidFill>
                <a:srgbClr val="CB297B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991A5F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6C6C6C"/>
              </a:solidFill>
              <a:prstDash val="solid"/>
              <a:miter lim="400000"/>
            </a:ln>
          </a:left>
          <a:right>
            <a:ln w="254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6C6C6C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6C6C6C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6DCE0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950" autoAdjust="0"/>
    <p:restoredTop sz="94660"/>
  </p:normalViewPr>
  <p:slideViewPr>
    <p:cSldViewPr snapToGrid="0">
      <p:cViewPr varScale="1">
        <p:scale>
          <a:sx n="39" d="100"/>
          <a:sy n="39" d="100"/>
        </p:scale>
        <p:origin x="883" y="9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9" name="Shape 14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1pPr>
    <a:lvl2pPr indent="228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2pPr>
    <a:lvl3pPr indent="457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3pPr>
    <a:lvl4pPr indent="685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4pPr>
    <a:lvl5pPr indent="9144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5pPr>
    <a:lvl6pPr indent="11430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6pPr>
    <a:lvl7pPr indent="13716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7pPr>
    <a:lvl8pPr indent="16002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8pPr>
    <a:lvl9pPr indent="1828800" defTabSz="457200" latinLnBrk="0">
      <a:lnSpc>
        <a:spcPct val="117999"/>
      </a:lnSpc>
      <a:defRPr sz="2200">
        <a:latin typeface="+mn-lt"/>
        <a:ea typeface="+mn-ea"/>
        <a:cs typeface="+mn-cs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" descr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15" name="Picture 2" descr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16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0"/>
            <a:ext cx="18897030" cy="5239143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16000" b="0" spc="-272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2"/>
            <a:ext cx="18897030" cy="300680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1pPr>
            <a:lvl2pPr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2pPr>
            <a:lvl3pPr marL="1725750" indent="-11430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3pPr>
            <a:lvl4pPr marL="2388599" indent="-9144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4pPr>
            <a:lvl5pPr marL="3108599" indent="-9144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18" name="Picture 6" descr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630" y="1062788"/>
            <a:ext cx="8566308" cy="3099600"/>
          </a:xfrm>
          <a:prstGeom prst="rect">
            <a:avLst/>
          </a:prstGeom>
          <a:ln w="12700">
            <a:miter lim="400000"/>
          </a:ln>
        </p:spPr>
      </p:pic>
      <p:sp>
        <p:nvSpPr>
          <p:cNvPr id="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012617386"/>
      </p:ext>
    </p:extLst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Multiple Images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Title Text"/>
          <p:cNvSpPr txBox="1">
            <a:spLocks noGrp="1"/>
          </p:cNvSpPr>
          <p:nvPr>
            <p:ph type="title"/>
          </p:nvPr>
        </p:nvSpPr>
        <p:spPr>
          <a:xfrm>
            <a:off x="1441450" y="946150"/>
            <a:ext cx="19325057" cy="2286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004E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117" name="Picture 6" descr="Picture 6"/>
          <p:cNvPicPr>
            <a:picLocks noChangeAspect="1"/>
          </p:cNvPicPr>
          <p:nvPr/>
        </p:nvPicPr>
        <p:blipFill>
          <a:blip r:embed="rId2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118" name="Picture Placeholder 5"/>
          <p:cNvSpPr>
            <a:spLocks noGrp="1"/>
          </p:cNvSpPr>
          <p:nvPr>
            <p:ph type="pic" sz="quarter" idx="13"/>
          </p:nvPr>
        </p:nvSpPr>
        <p:spPr>
          <a:xfrm>
            <a:off x="12007850" y="3555998"/>
            <a:ext cx="11233150" cy="423164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19" name="Picture Placeholder 5"/>
          <p:cNvSpPr>
            <a:spLocks noGrp="1"/>
          </p:cNvSpPr>
          <p:nvPr>
            <p:ph type="pic" sz="quarter" idx="14"/>
          </p:nvPr>
        </p:nvSpPr>
        <p:spPr>
          <a:xfrm>
            <a:off x="12007849" y="8060021"/>
            <a:ext cx="5472001" cy="414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20" name="Picture Placeholder 5"/>
          <p:cNvSpPr>
            <a:spLocks noGrp="1"/>
          </p:cNvSpPr>
          <p:nvPr>
            <p:ph type="pic" sz="quarter" idx="15"/>
          </p:nvPr>
        </p:nvSpPr>
        <p:spPr>
          <a:xfrm>
            <a:off x="17769000" y="8060021"/>
            <a:ext cx="5472001" cy="414000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21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41450" y="3555996"/>
            <a:ext cx="9856787" cy="8644024"/>
          </a:xfrm>
          <a:prstGeom prst="rect">
            <a:avLst/>
          </a:prstGeom>
        </p:spPr>
        <p:txBody>
          <a:bodyPr/>
          <a:lstStyle>
            <a:lvl1pPr>
              <a:defRPr sz="6000" spc="-160">
                <a:solidFill>
                  <a:srgbClr val="5E5E5E"/>
                </a:solidFill>
              </a:defRPr>
            </a:lvl1pPr>
            <a:lvl2pPr indent="-857250">
              <a:buSzPct val="100000"/>
              <a:buChar char="—"/>
              <a:defRPr sz="6000" spc="-160">
                <a:solidFill>
                  <a:srgbClr val="5E5E5E"/>
                </a:solidFill>
              </a:defRPr>
            </a:lvl2pPr>
            <a:lvl3pPr marL="1439999" indent="-857250">
              <a:defRPr sz="6000" spc="-160">
                <a:solidFill>
                  <a:srgbClr val="5E5E5E"/>
                </a:solidFill>
              </a:defRPr>
            </a:lvl3pPr>
            <a:lvl4pPr marL="2331449" indent="-857250">
              <a:defRPr sz="6000" spc="-160">
                <a:solidFill>
                  <a:srgbClr val="5E5E5E"/>
                </a:solidFill>
              </a:defRPr>
            </a:lvl4pPr>
            <a:lvl5pPr marL="3231450" indent="-857250">
              <a:defRPr sz="6000" spc="-16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172379260"/>
      </p:ext>
    </p:extLst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–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4072507162"/>
      </p:ext>
    </p:extLst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865282398"/>
      </p:ext>
    </p:extLst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ody Level One…"/>
          <p:cNvSpPr txBox="1"/>
          <p:nvPr/>
        </p:nvSpPr>
        <p:spPr>
          <a:xfrm>
            <a:off x="3708969" y="9482322"/>
            <a:ext cx="18897032" cy="30068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50800" tIns="50800" rIns="50800" bIns="50800">
            <a:normAutofit/>
          </a:bodyPr>
          <a:lstStyle>
            <a:lvl1pPr algn="l" defTabSz="800734">
              <a:lnSpc>
                <a:spcPct val="120000"/>
              </a:lnSpc>
              <a:defRPr sz="31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algn="l" defTabSz="800734">
              <a:lnSpc>
                <a:spcPct val="120000"/>
              </a:lnSpc>
              <a:defRPr sz="3100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indent="443483" algn="l" defTabSz="800734">
              <a:lnSpc>
                <a:spcPct val="120000"/>
              </a:lnSpc>
              <a:defRPr sz="31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665226" algn="l" defTabSz="800734">
              <a:lnSpc>
                <a:spcPct val="120000"/>
              </a:lnSpc>
              <a:defRPr sz="3100" i="1">
                <a:solidFill>
                  <a:srgbClr val="FFFFFF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indent="886967" algn="l" defTabSz="800734">
              <a:lnSpc>
                <a:spcPct val="120000"/>
              </a:lnSpc>
              <a:defRPr sz="31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  <p:pic>
        <p:nvPicPr>
          <p:cNvPr id="145" name="Picture 8" descr="Picture 8"/>
          <p:cNvPicPr>
            <a:picLocks noChangeAspect="1"/>
          </p:cNvPicPr>
          <p:nvPr/>
        </p:nvPicPr>
        <p:blipFill>
          <a:blip r:embed="rId2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146" name="Title Text"/>
          <p:cNvSpPr txBox="1">
            <a:spLocks noGrp="1"/>
          </p:cNvSpPr>
          <p:nvPr>
            <p:ph type="title"/>
          </p:nvPr>
        </p:nvSpPr>
        <p:spPr>
          <a:xfrm>
            <a:off x="1411041" y="742245"/>
            <a:ext cx="19283276" cy="2286001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7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49" y="3651250"/>
            <a:ext cx="19252867" cy="8702675"/>
          </a:xfrm>
          <a:prstGeom prst="rect">
            <a:avLst/>
          </a:prstGeom>
        </p:spPr>
        <p:txBody>
          <a:bodyPr/>
          <a:lstStyle>
            <a:lvl1pPr>
              <a:defRPr sz="8800" spc="-150">
                <a:solidFill>
                  <a:srgbClr val="5E5E5E"/>
                </a:solidFill>
              </a:defRPr>
            </a:lvl1pPr>
            <a:lvl2pPr>
              <a:defRPr sz="8800" spc="-150">
                <a:solidFill>
                  <a:srgbClr val="5E5E5E"/>
                </a:solidFill>
              </a:defRPr>
            </a:lvl2pPr>
            <a:lvl3pPr marL="1840050" indent="-1257300">
              <a:defRPr sz="8800" spc="-150">
                <a:solidFill>
                  <a:srgbClr val="5E5E5E"/>
                </a:solidFill>
              </a:defRPr>
            </a:lvl3pPr>
            <a:lvl4pPr marL="2731499" indent="-1257300">
              <a:defRPr sz="8800" spc="-150">
                <a:solidFill>
                  <a:srgbClr val="5E5E5E"/>
                </a:solidFill>
              </a:defRPr>
            </a:lvl4pPr>
            <a:lvl5pPr marL="3451500" indent="-1257300">
              <a:defRPr sz="8800" spc="-15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41097710"/>
      </p:ext>
    </p:extLst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1_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le Text"/>
          <p:cNvSpPr txBox="1">
            <a:spLocks noGrp="1"/>
          </p:cNvSpPr>
          <p:nvPr>
            <p:ph type="title" hasCustomPrompt="1"/>
          </p:nvPr>
        </p:nvSpPr>
        <p:spPr>
          <a:xfrm>
            <a:off x="1441450" y="946150"/>
            <a:ext cx="19325056" cy="228600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>
              <a:lnSpc>
                <a:spcPct val="80000"/>
              </a:lnSpc>
              <a:defRPr sz="9600" b="1" cap="none" spc="-180" baseline="0">
                <a:solidFill>
                  <a:srgbClr val="004E46"/>
                </a:solidFill>
                <a:latin typeface="+mn-lt"/>
                <a:ea typeface="Calibri" charset="0"/>
                <a:cs typeface="Calibri" charset="0"/>
              </a:defRPr>
            </a:lvl1pPr>
          </a:lstStyle>
          <a:p>
            <a:r>
              <a:rPr lang="en-US" dirty="0"/>
              <a:t>Title Text</a:t>
            </a:r>
            <a:endParaRPr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15" t="18522" r="74814" b="19072"/>
          <a:stretch/>
        </p:blipFill>
        <p:spPr>
          <a:xfrm>
            <a:off x="21704968" y="950497"/>
            <a:ext cx="1474548" cy="2009274"/>
          </a:xfrm>
          <a:prstGeom prst="rect">
            <a:avLst/>
          </a:prstGeom>
        </p:spPr>
      </p:pic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12007850" y="3556000"/>
            <a:ext cx="11233150" cy="8644021"/>
          </a:xfrm>
          <a:prstGeom prst="rect">
            <a:avLst/>
          </a:prstGeom>
        </p:spPr>
        <p:txBody>
          <a:bodyPr/>
          <a:lstStyle>
            <a:lvl1pPr>
              <a:defRPr sz="6000">
                <a:latin typeface="+mn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12"/>
          </p:nvPr>
        </p:nvSpPr>
        <p:spPr>
          <a:xfrm>
            <a:off x="1462298" y="3555999"/>
            <a:ext cx="9856787" cy="8644021"/>
          </a:xfrm>
          <a:prstGeom prst="rect">
            <a:avLst/>
          </a:prstGeom>
        </p:spPr>
        <p:txBody>
          <a:bodyPr/>
          <a:lstStyle>
            <a:lvl1pPr algn="l">
              <a:defRPr sz="6000" spc="-160" baseline="0">
                <a:solidFill>
                  <a:srgbClr val="5E5E5E"/>
                </a:solidFill>
                <a:latin typeface="+mn-lt"/>
              </a:defRPr>
            </a:lvl1pPr>
            <a:lvl2pPr marL="0" indent="-857250" algn="l">
              <a:buClr>
                <a:srgbClr val="83BE41"/>
              </a:buClr>
              <a:buFont typeface=".AppleSystemUIFont" charset="-120"/>
              <a:buChar char="—"/>
              <a:defRPr sz="6000" spc="-160" baseline="0">
                <a:solidFill>
                  <a:srgbClr val="5E5E5E"/>
                </a:solidFill>
                <a:latin typeface="+mn-lt"/>
              </a:defRPr>
            </a:lvl2pPr>
            <a:lvl3pPr marL="1440000" indent="-857250" algn="l">
              <a:buClr>
                <a:srgbClr val="83BE41"/>
              </a:buClr>
              <a:buFont typeface=".AppleSystemUIFont" charset="-120"/>
              <a:buChar char="—"/>
              <a:defRPr sz="6000" i="1" spc="-160" baseline="0">
                <a:solidFill>
                  <a:srgbClr val="5E5E5E"/>
                </a:solidFill>
                <a:latin typeface="+mn-lt"/>
              </a:defRPr>
            </a:lvl3pPr>
            <a:lvl4pPr marL="2160000" indent="-685800" algn="l">
              <a:buClr>
                <a:srgbClr val="83BE41"/>
              </a:buClr>
              <a:buFont typeface=".AppleSystemUIFont" charset="-120"/>
              <a:buChar char="—"/>
              <a:defRPr sz="4800" spc="-160" baseline="0">
                <a:solidFill>
                  <a:srgbClr val="5E5E5E"/>
                </a:solidFill>
                <a:latin typeface="+mn-lt"/>
              </a:defRPr>
            </a:lvl4pPr>
            <a:lvl5pPr marL="3060000" indent="-685800" algn="l">
              <a:buClr>
                <a:srgbClr val="83BE41"/>
              </a:buClr>
              <a:buFont typeface=".AppleSystemUIFont" charset="-120"/>
              <a:buChar char="–"/>
              <a:defRPr sz="4800" i="1" spc="-160" baseline="0">
                <a:solidFill>
                  <a:srgbClr val="5E5E5E"/>
                </a:solidFill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Rialtas na hÉireann | Government of Ireland"/>
          <p:cNvSpPr txBox="1"/>
          <p:nvPr/>
        </p:nvSpPr>
        <p:spPr>
          <a:xfrm>
            <a:off x="1441447" y="12611805"/>
            <a:ext cx="9536265" cy="37959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</a:defRPr>
            </a:lvl1pPr>
          </a:lstStyle>
          <a:p>
            <a:fld id="{93D0CC9E-ED4E-524D-8BB9-8829151DFDE7}" type="slidenum">
              <a:rPr lang="uk-UA" b="1" smtClean="0">
                <a:latin typeface="+mn-lt"/>
              </a:rPr>
              <a:pPr/>
              <a:t>‹#›</a:t>
            </a:fld>
            <a:r>
              <a:rPr lang="en-GB" b="1" dirty="0">
                <a:latin typeface="+mn-lt"/>
              </a:rPr>
              <a:t>  An </a:t>
            </a:r>
            <a:r>
              <a:rPr lang="en-GB" b="1" dirty="0" err="1">
                <a:latin typeface="+mn-lt"/>
              </a:rPr>
              <a:t>Roinn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Gnóthaí</a:t>
            </a:r>
            <a:r>
              <a:rPr lang="en-GB" b="1" baseline="0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Eachtracha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agus</a:t>
            </a:r>
            <a:r>
              <a:rPr lang="en-GB" b="1" dirty="0">
                <a:latin typeface="+mn-lt"/>
              </a:rPr>
              <a:t> </a:t>
            </a:r>
            <a:r>
              <a:rPr lang="en-GB" b="1" dirty="0" err="1">
                <a:latin typeface="+mn-lt"/>
              </a:rPr>
              <a:t>Trádála</a:t>
            </a:r>
            <a:r>
              <a:rPr lang="en-GB" b="1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|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Department of</a:t>
            </a:r>
            <a:r>
              <a:rPr lang="en-GB" baseline="0" dirty="0">
                <a:latin typeface="+mn-lt"/>
              </a:rPr>
              <a:t> </a:t>
            </a:r>
            <a:r>
              <a:rPr lang="en-GB" dirty="0">
                <a:latin typeface="+mn-lt"/>
              </a:rPr>
              <a:t>Foreign Affairs and Trade</a:t>
            </a:r>
            <a:endParaRPr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00047754"/>
      </p:ext>
    </p:extLst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1340" y="11859862"/>
            <a:ext cx="21971003" cy="636979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3600" b="1"/>
            </a:lvl1pPr>
          </a:lstStyle>
          <a:p>
            <a:r>
              <a:t>Author and Date</a:t>
            </a:r>
          </a:p>
        </p:txBody>
      </p:sp>
      <p:sp>
        <p:nvSpPr>
          <p:cNvPr id="12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2574991"/>
            <a:ext cx="21971004" cy="4648201"/>
          </a:xfrm>
          <a:prstGeom prst="rect">
            <a:avLst/>
          </a:prstGeom>
        </p:spPr>
        <p:txBody>
          <a:bodyPr anchor="b"/>
          <a:lstStyle>
            <a:lvl1pPr>
              <a:defRPr sz="11600" spc="-232"/>
            </a:lvl1pPr>
          </a:lstStyle>
          <a:p>
            <a:r>
              <a:t>Presentation Title</a:t>
            </a:r>
          </a:p>
        </p:txBody>
      </p:sp>
      <p:sp>
        <p:nvSpPr>
          <p:cNvPr id="1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1342" y="7223190"/>
            <a:ext cx="21971001" cy="1905001"/>
          </a:xfrm>
          <a:prstGeom prst="rect">
            <a:avLst/>
          </a:prstGeom>
        </p:spPr>
        <p:txBody>
          <a:bodyPr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  <a:lvl2pPr marL="0" indent="4572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2pPr>
            <a:lvl3pPr marL="0" indent="9144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3pPr>
            <a:lvl4pPr marL="0" indent="13716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4pPr>
            <a:lvl5pPr marL="0" indent="182880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3560468"/>
      </p:ext>
    </p:extLst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43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72962"/>
            <a:ext cx="21971000" cy="93478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lnSpc>
                <a:spcPct val="100000"/>
              </a:lnSpc>
              <a:spcBef>
                <a:spcPts val="0"/>
              </a:spcBef>
              <a:buSzTx/>
              <a:buNone/>
              <a:defRPr sz="5500" b="1"/>
            </a:lvl1pPr>
          </a:lstStyle>
          <a:p>
            <a:r>
              <a:t>Slide Subtitle</a:t>
            </a:r>
          </a:p>
        </p:txBody>
      </p:sp>
      <p:sp>
        <p:nvSpPr>
          <p:cNvPr id="44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1191895"/>
      </p:ext>
    </p:extLst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54669" y="4321178"/>
            <a:ext cx="8368070" cy="7761544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179940" y="4321179"/>
            <a:ext cx="8368068" cy="77615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6/9/2021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29057494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014134" y="4809068"/>
            <a:ext cx="15533872" cy="3292604"/>
          </a:xfrm>
        </p:spPr>
        <p:txBody>
          <a:bodyPr anchor="b">
            <a:noAutofit/>
          </a:bodyPr>
          <a:lstStyle>
            <a:lvl1pPr algn="r">
              <a:defRPr sz="108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14134" y="8101667"/>
            <a:ext cx="15533872" cy="2193798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4572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5486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6400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7315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6/9/2021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1427102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le &amp; Subtitl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4" descr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27" name="Picture 5" descr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28" name="Title Text"/>
          <p:cNvSpPr txBox="1">
            <a:spLocks noGrp="1"/>
          </p:cNvSpPr>
          <p:nvPr>
            <p:ph type="title"/>
          </p:nvPr>
        </p:nvSpPr>
        <p:spPr>
          <a:xfrm>
            <a:off x="3708970" y="3814010"/>
            <a:ext cx="18897030" cy="5239143"/>
          </a:xfrm>
          <a:prstGeom prst="rect">
            <a:avLst/>
          </a:prstGeom>
        </p:spPr>
        <p:txBody>
          <a:bodyPr anchor="b"/>
          <a:lstStyle>
            <a:lvl1pPr>
              <a:lnSpc>
                <a:spcPct val="80000"/>
              </a:lnSpc>
              <a:defRPr sz="16000" b="0" spc="-272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3708970" y="9482322"/>
            <a:ext cx="18897030" cy="3006801"/>
          </a:xfrm>
          <a:prstGeom prst="rect">
            <a:avLst/>
          </a:prstGeom>
        </p:spPr>
        <p:txBody>
          <a:bodyPr/>
          <a:lstStyle>
            <a:lvl1pPr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1pPr>
            <a:lvl2pPr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2pPr>
            <a:lvl3pPr marL="1725750" indent="-11430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3pPr>
            <a:lvl4pPr marL="2388599" indent="-9144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4pPr>
            <a:lvl5pPr marL="3108599" indent="-914400">
              <a:lnSpc>
                <a:spcPct val="120000"/>
              </a:lnSpc>
              <a:defRPr sz="3200" spc="0">
                <a:solidFill>
                  <a:srgbClr val="A39161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30" name="Picture 7" descr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630" y="1062788"/>
            <a:ext cx="8562452" cy="3099600"/>
          </a:xfrm>
          <a:prstGeom prst="rect">
            <a:avLst/>
          </a:prstGeom>
          <a:ln w="12700">
            <a:miter lim="400000"/>
          </a:ln>
        </p:spPr>
      </p:pic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641247969"/>
      </p:ext>
    </p:extLst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Slide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13" descr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9" name="Picture 14" descr="Picture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40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1" cy="814538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8000" b="0" spc="-3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41" name="Picture 6" descr="Picture 6"/>
          <p:cNvPicPr>
            <a:picLocks noChangeAspect="1"/>
          </p:cNvPicPr>
          <p:nvPr/>
        </p:nvPicPr>
        <p:blipFill>
          <a:blip r:embed="rId4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4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23850" y="1608755"/>
            <a:ext cx="15208951" cy="748365"/>
          </a:xfrm>
          <a:prstGeom prst="rect">
            <a:avLst/>
          </a:prstGeom>
        </p:spPr>
        <p:txBody>
          <a:bodyPr/>
          <a:lstStyle>
            <a:lvl1pPr>
              <a:defRPr sz="2800" spc="-10"/>
            </a:lvl1pPr>
            <a:lvl2pPr>
              <a:defRPr sz="2800" spc="-10"/>
            </a:lvl2pPr>
            <a:lvl3pPr marL="982799" indent="-400050">
              <a:defRPr sz="2800" spc="-10"/>
            </a:lvl3pPr>
            <a:lvl4pPr marL="1874249" indent="-400050">
              <a:defRPr sz="2800" spc="-10"/>
            </a:lvl4pPr>
            <a:lvl5pPr marL="2594249" indent="-400050">
              <a:defRPr sz="2800" spc="-10"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43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5700" y="2706370"/>
            <a:ext cx="3708400" cy="9140726"/>
          </a:xfrm>
          <a:prstGeom prst="rect">
            <a:avLst/>
          </a:prstGeom>
        </p:spPr>
        <p:txBody>
          <a:bodyPr/>
          <a:lstStyle/>
          <a:p>
            <a:pPr lvl="0">
              <a:defRPr sz="41000" spc="-200">
                <a:solidFill>
                  <a:srgbClr val="A39161"/>
                </a:solidFill>
              </a:defRPr>
            </a:pPr>
            <a:r>
              <a:rPr lang="en-US"/>
              <a:t>Edit Master text styles</a:t>
            </a:r>
          </a:p>
        </p:txBody>
      </p:sp>
      <p:sp>
        <p:nvSpPr>
          <p:cNvPr id="44" name="Rialtas na hÉireann | Government of Ireland"/>
          <p:cNvSpPr txBox="1"/>
          <p:nvPr/>
        </p:nvSpPr>
        <p:spPr>
          <a:xfrm>
            <a:off x="5923850" y="12621190"/>
            <a:ext cx="907535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 b="1">
                <a:solidFill>
                  <a:srgbClr val="FFFFFF">
                    <a:alpha val="45000"/>
                  </a:srgbClr>
                </a:solidFill>
              </a:defRPr>
            </a:pPr>
            <a:r>
              <a:t>An Roinn Gnóthaí Eachtracha agus Trádála </a:t>
            </a:r>
            <a:r>
              <a:rPr b="0"/>
              <a:t>| Department of Foreign Affairs and Trade</a:t>
            </a:r>
          </a:p>
        </p:txBody>
      </p:sp>
      <p:sp>
        <p:nvSpPr>
          <p:cNvPr id="4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57388484"/>
      </p:ext>
    </p:extLst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hapter Slide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" name="Picture 8" descr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3" name="Picture 10" descr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54" name="Picture 6" descr="Picture 6"/>
          <p:cNvPicPr>
            <a:picLocks noChangeAspect="1"/>
          </p:cNvPicPr>
          <p:nvPr/>
        </p:nvPicPr>
        <p:blipFill>
          <a:blip r:embed="rId4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55" name="Title Text"/>
          <p:cNvSpPr txBox="1">
            <a:spLocks noGrp="1"/>
          </p:cNvSpPr>
          <p:nvPr>
            <p:ph type="title"/>
          </p:nvPr>
        </p:nvSpPr>
        <p:spPr>
          <a:xfrm>
            <a:off x="5849708" y="4006515"/>
            <a:ext cx="16773591" cy="8145381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18000" b="0" spc="-300"/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56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5923850" y="1608755"/>
            <a:ext cx="15208951" cy="748365"/>
          </a:xfrm>
          <a:prstGeom prst="rect">
            <a:avLst/>
          </a:prstGeom>
        </p:spPr>
        <p:txBody>
          <a:bodyPr/>
          <a:lstStyle>
            <a:lvl1pPr>
              <a:defRPr sz="2800" spc="-10">
                <a:solidFill>
                  <a:srgbClr val="004D44"/>
                </a:solidFill>
              </a:defRPr>
            </a:lvl1pPr>
            <a:lvl2pPr>
              <a:defRPr sz="2800" spc="-10">
                <a:solidFill>
                  <a:srgbClr val="004D44"/>
                </a:solidFill>
              </a:defRPr>
            </a:lvl2pPr>
            <a:lvl3pPr marL="982799" indent="-400050">
              <a:defRPr sz="2800" spc="-10">
                <a:solidFill>
                  <a:srgbClr val="004D44"/>
                </a:solidFill>
              </a:defRPr>
            </a:lvl3pPr>
            <a:lvl4pPr marL="1874249" indent="-400050">
              <a:defRPr sz="2800" spc="-10">
                <a:solidFill>
                  <a:srgbClr val="004D44"/>
                </a:solidFill>
              </a:defRPr>
            </a:lvl4pPr>
            <a:lvl5pPr marL="2594249" indent="-400050">
              <a:defRPr sz="2800" spc="-10">
                <a:solidFill>
                  <a:srgbClr val="004D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57" name="Text Placeholder 2"/>
          <p:cNvSpPr>
            <a:spLocks noGrp="1"/>
          </p:cNvSpPr>
          <p:nvPr>
            <p:ph type="body" sz="quarter" idx="13"/>
          </p:nvPr>
        </p:nvSpPr>
        <p:spPr>
          <a:xfrm>
            <a:off x="1155700" y="2706370"/>
            <a:ext cx="3708400" cy="9140726"/>
          </a:xfrm>
          <a:prstGeom prst="rect">
            <a:avLst/>
          </a:prstGeom>
        </p:spPr>
        <p:txBody>
          <a:bodyPr/>
          <a:lstStyle/>
          <a:p>
            <a:pPr lvl="0">
              <a:defRPr sz="41000" spc="-200">
                <a:solidFill>
                  <a:srgbClr val="A39161"/>
                </a:solidFill>
              </a:defRPr>
            </a:pPr>
            <a:r>
              <a:rPr lang="en-US"/>
              <a:t>Edit Master text styles</a:t>
            </a:r>
          </a:p>
        </p:txBody>
      </p:sp>
      <p:sp>
        <p:nvSpPr>
          <p:cNvPr id="58" name="Rialtas na hÉireann | Government of Ireland"/>
          <p:cNvSpPr txBox="1"/>
          <p:nvPr/>
        </p:nvSpPr>
        <p:spPr>
          <a:xfrm>
            <a:off x="5923850" y="12621190"/>
            <a:ext cx="9075354" cy="36082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50800" tIns="50800" rIns="50800" bIns="50800" anchor="ctr">
            <a:spAutoFit/>
          </a:bodyPr>
          <a:lstStyle/>
          <a:p>
            <a:pPr algn="l">
              <a:defRPr sz="1800" b="1">
                <a:solidFill>
                  <a:srgbClr val="929292"/>
                </a:solidFill>
              </a:defRPr>
            </a:pPr>
            <a:r>
              <a:t>An Roinn Gnóthaí Eachtracha agus Trádála </a:t>
            </a:r>
            <a:r>
              <a:rPr b="0"/>
              <a:t>| Department of Foreign Affairs and Trade</a:t>
            </a:r>
          </a:p>
        </p:txBody>
      </p:sp>
      <p:sp>
        <p:nvSpPr>
          <p:cNvPr id="5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785600" y="12344400"/>
            <a:ext cx="5689600" cy="736601"/>
          </a:xfrm>
          <a:prstGeom prst="rect">
            <a:avLst/>
          </a:prstGeom>
        </p:spPr>
        <p:txBody>
          <a:bodyPr lIns="45719" tIns="45719" rIns="45719" bIns="45719"/>
          <a:lstStyle>
            <a:lvl1pPr algn="r">
              <a:defRPr sz="1200">
                <a:solidFill>
                  <a:srgbClr val="000000"/>
                </a:solidFill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741203122"/>
      </p:ext>
    </p:extLst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 (with Harp) -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6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2973756956"/>
      </p:ext>
    </p:extLst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(with Harp) - Whit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Picture 5" descr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75" name="Picture 7" descr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sp>
        <p:nvSpPr>
          <p:cNvPr id="76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D44"/>
                </a:solidFill>
              </a:defRPr>
            </a:lvl1pPr>
            <a:lvl2pPr>
              <a:defRPr>
                <a:solidFill>
                  <a:srgbClr val="004D44"/>
                </a:solidFill>
              </a:defRPr>
            </a:lvl2pPr>
            <a:lvl3pPr>
              <a:defRPr>
                <a:solidFill>
                  <a:srgbClr val="004D44"/>
                </a:solidFill>
              </a:defRPr>
            </a:lvl3pPr>
            <a:lvl4pPr>
              <a:defRPr>
                <a:solidFill>
                  <a:srgbClr val="004D44"/>
                </a:solidFill>
              </a:defRPr>
            </a:lvl4pPr>
            <a:lvl5pPr>
              <a:defRPr>
                <a:solidFill>
                  <a:srgbClr val="004D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77" name="Picture 6" descr="Picture 6"/>
          <p:cNvPicPr>
            <a:picLocks noChangeAspect="1"/>
          </p:cNvPicPr>
          <p:nvPr/>
        </p:nvPicPr>
        <p:blipFill>
          <a:blip r:embed="rId4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7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476371157"/>
      </p:ext>
    </p:extLst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Blank (with Harp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4D44"/>
                </a:solidFill>
              </a:defRPr>
            </a:lvl1pPr>
            <a:lvl2pPr>
              <a:defRPr>
                <a:solidFill>
                  <a:srgbClr val="004D44"/>
                </a:solidFill>
              </a:defRPr>
            </a:lvl2pPr>
            <a:lvl3pPr>
              <a:defRPr>
                <a:solidFill>
                  <a:srgbClr val="004D44"/>
                </a:solidFill>
              </a:defRPr>
            </a:lvl3pPr>
            <a:lvl4pPr>
              <a:defRPr>
                <a:solidFill>
                  <a:srgbClr val="004D44"/>
                </a:solidFill>
              </a:defRPr>
            </a:lvl4pPr>
            <a:lvl5pPr>
              <a:defRPr>
                <a:solidFill>
                  <a:srgbClr val="004D4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pic>
        <p:nvPicPr>
          <p:cNvPr id="86" name="Picture 6" descr="Picture 6"/>
          <p:cNvPicPr>
            <a:picLocks noChangeAspect="1"/>
          </p:cNvPicPr>
          <p:nvPr/>
        </p:nvPicPr>
        <p:blipFill>
          <a:blip r:embed="rId2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8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3057198335"/>
      </p:ext>
    </p:extLst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Text"/>
          <p:cNvSpPr txBox="1">
            <a:spLocks noGrp="1"/>
          </p:cNvSpPr>
          <p:nvPr>
            <p:ph type="title"/>
          </p:nvPr>
        </p:nvSpPr>
        <p:spPr>
          <a:xfrm>
            <a:off x="1441450" y="946150"/>
            <a:ext cx="19325057" cy="2286000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>
                <a:solidFill>
                  <a:srgbClr val="004E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pic>
        <p:nvPicPr>
          <p:cNvPr id="95" name="Picture 6" descr="Picture 6"/>
          <p:cNvPicPr>
            <a:picLocks noChangeAspect="1"/>
          </p:cNvPicPr>
          <p:nvPr/>
        </p:nvPicPr>
        <p:blipFill>
          <a:blip r:embed="rId2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96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12007850" y="3556000"/>
            <a:ext cx="11233150" cy="864402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97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1462297" y="3555998"/>
            <a:ext cx="9856788" cy="8644023"/>
          </a:xfrm>
          <a:prstGeom prst="rect">
            <a:avLst/>
          </a:prstGeom>
        </p:spPr>
        <p:txBody>
          <a:bodyPr/>
          <a:lstStyle>
            <a:lvl1pPr>
              <a:defRPr sz="6000" spc="-160">
                <a:solidFill>
                  <a:srgbClr val="5E5E5E"/>
                </a:solidFill>
              </a:defRPr>
            </a:lvl1pPr>
            <a:lvl2pPr indent="-857250">
              <a:buSzPct val="100000"/>
              <a:buChar char="—"/>
              <a:defRPr sz="6000" spc="-160">
                <a:solidFill>
                  <a:srgbClr val="5E5E5E"/>
                </a:solidFill>
              </a:defRPr>
            </a:lvl2pPr>
            <a:lvl3pPr marL="1439999" indent="-857250">
              <a:defRPr sz="6000" spc="-160">
                <a:solidFill>
                  <a:srgbClr val="5E5E5E"/>
                </a:solidFill>
              </a:defRPr>
            </a:lvl3pPr>
            <a:lvl4pPr marL="2331449" indent="-857250">
              <a:defRPr sz="6000" spc="-160">
                <a:solidFill>
                  <a:srgbClr val="5E5E5E"/>
                </a:solidFill>
              </a:defRPr>
            </a:lvl4pPr>
            <a:lvl5pPr marL="3231450" indent="-857250">
              <a:defRPr sz="6000" spc="-160">
                <a:solidFill>
                  <a:srgbClr val="5E5E5E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9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644447671"/>
      </p:ext>
    </p:extLst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ext &amp; Image (Alt)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Title Text"/>
          <p:cNvSpPr txBox="1">
            <a:spLocks noGrp="1"/>
          </p:cNvSpPr>
          <p:nvPr>
            <p:ph type="title"/>
          </p:nvPr>
        </p:nvSpPr>
        <p:spPr>
          <a:xfrm>
            <a:off x="1441450" y="2157111"/>
            <a:ext cx="9877339" cy="2901243"/>
          </a:xfrm>
          <a:prstGeom prst="rect">
            <a:avLst/>
          </a:prstGeom>
        </p:spPr>
        <p:txBody>
          <a:bodyPr/>
          <a:lstStyle>
            <a:lvl1pPr>
              <a:lnSpc>
                <a:spcPct val="80000"/>
              </a:lnSpc>
              <a:defRPr sz="7000" spc="0">
                <a:solidFill>
                  <a:srgbClr val="004E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06" name="Picture Placeholder 5"/>
          <p:cNvSpPr>
            <a:spLocks noGrp="1"/>
          </p:cNvSpPr>
          <p:nvPr>
            <p:ph type="pic" sz="half" idx="13"/>
          </p:nvPr>
        </p:nvSpPr>
        <p:spPr>
          <a:xfrm>
            <a:off x="12007850" y="835377"/>
            <a:ext cx="11642983" cy="113978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r>
              <a:rPr lang="en-US"/>
              <a:t>Click icon to add picture</a:t>
            </a:r>
            <a:endParaRPr/>
          </a:p>
        </p:txBody>
      </p:sp>
      <p:sp>
        <p:nvSpPr>
          <p:cNvPr id="10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441450" y="946150"/>
            <a:ext cx="9877259" cy="808509"/>
          </a:xfrm>
          <a:prstGeom prst="rect">
            <a:avLst/>
          </a:prstGeom>
        </p:spPr>
        <p:txBody>
          <a:bodyPr/>
          <a:lstStyle>
            <a:lvl1pPr>
              <a:defRPr sz="3500" b="1" spc="-150">
                <a:solidFill>
                  <a:srgbClr val="B3B6A7"/>
                </a:solidFill>
              </a:defRPr>
            </a:lvl1pPr>
            <a:lvl2pPr>
              <a:defRPr sz="3500" b="1" spc="-150">
                <a:solidFill>
                  <a:srgbClr val="B3B6A7"/>
                </a:solidFill>
              </a:defRPr>
            </a:lvl2pPr>
            <a:lvl3pPr marL="1439999" indent="-857250">
              <a:defRPr sz="3500" b="1" spc="-150">
                <a:solidFill>
                  <a:srgbClr val="B3B6A7"/>
                </a:solidFill>
              </a:defRPr>
            </a:lvl3pPr>
            <a:lvl4pPr marL="2159999" indent="-685800">
              <a:defRPr sz="3500" b="1" spc="-150">
                <a:solidFill>
                  <a:srgbClr val="B3B6A7"/>
                </a:solidFill>
              </a:defRPr>
            </a:lvl4pPr>
            <a:lvl5pPr marL="2879999" indent="-685800">
              <a:defRPr sz="3500" b="1" spc="-150">
                <a:solidFill>
                  <a:srgbClr val="B3B6A7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/>
          </a:p>
        </p:txBody>
      </p:sp>
      <p:sp>
        <p:nvSpPr>
          <p:cNvPr id="108" name="Text Placeholder 4"/>
          <p:cNvSpPr>
            <a:spLocks noGrp="1"/>
          </p:cNvSpPr>
          <p:nvPr>
            <p:ph type="body" sz="half" idx="14"/>
          </p:nvPr>
        </p:nvSpPr>
        <p:spPr>
          <a:xfrm>
            <a:off x="1462087" y="5362575"/>
            <a:ext cx="9856789" cy="6870700"/>
          </a:xfrm>
          <a:prstGeom prst="rect">
            <a:avLst/>
          </a:prstGeom>
        </p:spPr>
        <p:txBody>
          <a:bodyPr/>
          <a:lstStyle/>
          <a:p>
            <a:pPr lvl="0">
              <a:defRPr sz="6000" spc="-200">
                <a:solidFill>
                  <a:srgbClr val="5E5E5E"/>
                </a:solidFill>
              </a:defRPr>
            </a:pPr>
            <a:r>
              <a:rPr lang="en-US"/>
              <a:t>Edit Master text styles</a:t>
            </a:r>
          </a:p>
        </p:txBody>
      </p:sp>
      <p:sp>
        <p:nvSpPr>
          <p:cNvPr id="10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</p:spTree>
    <p:extLst>
      <p:ext uri="{BB962C8B-B14F-4D97-AF65-F5344CB8AC3E}">
        <p14:creationId xmlns:p14="http://schemas.microsoft.com/office/powerpoint/2010/main" val="174680238"/>
      </p:ext>
    </p:extLst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4039"/>
            </a:gs>
            <a:gs pos="100000">
              <a:srgbClr val="005A52"/>
            </a:gs>
          </a:gsLst>
          <a:lin ang="17054404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3" descr="Picture 13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403600" y="8089900"/>
            <a:ext cx="20980400" cy="5626100"/>
          </a:xfrm>
          <a:prstGeom prst="rect">
            <a:avLst/>
          </a:prstGeom>
          <a:ln w="12700">
            <a:miter lim="400000"/>
          </a:ln>
        </p:spPr>
      </p:pic>
      <p:pic>
        <p:nvPicPr>
          <p:cNvPr id="3" name="Picture 14" descr="Picture 14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0" y="10236200"/>
            <a:ext cx="13004800" cy="3479800"/>
          </a:xfrm>
          <a:prstGeom prst="rect">
            <a:avLst/>
          </a:prstGeom>
          <a:ln w="12700">
            <a:miter lim="400000"/>
          </a:ln>
        </p:spPr>
      </p:pic>
      <p:pic>
        <p:nvPicPr>
          <p:cNvPr id="4" name="Picture 6" descr="Picture 6"/>
          <p:cNvPicPr>
            <a:picLocks noChangeAspect="1"/>
          </p:cNvPicPr>
          <p:nvPr/>
        </p:nvPicPr>
        <p:blipFill>
          <a:blip r:embed="rId22"/>
          <a:srcRect l="6815" t="18522" r="74814" b="19072"/>
          <a:stretch>
            <a:fillRect/>
          </a:stretch>
        </p:blipFill>
        <p:spPr>
          <a:xfrm>
            <a:off x="21704968" y="950497"/>
            <a:ext cx="1474549" cy="2009275"/>
          </a:xfrm>
          <a:prstGeom prst="rect">
            <a:avLst/>
          </a:prstGeom>
          <a:ln w="12700">
            <a:miter lim="400000"/>
          </a:ln>
        </p:spPr>
      </p:pic>
      <p:sp>
        <p:nvSpPr>
          <p:cNvPr id="5" name="Body Level One…"/>
          <p:cNvSpPr txBox="1">
            <a:spLocks noGrp="1"/>
          </p:cNvSpPr>
          <p:nvPr>
            <p:ph type="body" idx="1"/>
          </p:nvPr>
        </p:nvSpPr>
        <p:spPr>
          <a:xfrm>
            <a:off x="1441450" y="3556000"/>
            <a:ext cx="19770226" cy="875230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441446" y="12611100"/>
            <a:ext cx="368574" cy="3810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ctr">
            <a:spAutoFit/>
          </a:bodyPr>
          <a:lstStyle>
            <a:lvl1pPr algn="l">
              <a:defRPr sz="1800">
                <a:solidFill>
                  <a:srgbClr val="929292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</a:lstStyle>
          <a:p>
            <a:fld id="{86CB4B4D-7CA3-9044-876B-883B54F8677D}" type="slidenum">
              <a:rPr lang="en-IE" smtClean="0"/>
              <a:t>‹#›</a:t>
            </a:fld>
            <a:endParaRPr lang="en-IE"/>
          </a:p>
        </p:txBody>
      </p:sp>
      <p:sp>
        <p:nvSpPr>
          <p:cNvPr id="7" name="Title Text"/>
          <p:cNvSpPr txBox="1">
            <a:spLocks noGrp="1"/>
          </p:cNvSpPr>
          <p:nvPr>
            <p:ph type="title"/>
          </p:nvPr>
        </p:nvSpPr>
        <p:spPr>
          <a:xfrm>
            <a:off x="1219200" y="549275"/>
            <a:ext cx="21945600" cy="300672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normAutofit/>
          </a:bodyPr>
          <a:lstStyle/>
          <a:p>
            <a:r>
              <a:t>Title Text</a:t>
            </a:r>
          </a:p>
        </p:txBody>
      </p:sp>
    </p:spTree>
    <p:extLst>
      <p:ext uri="{BB962C8B-B14F-4D97-AF65-F5344CB8AC3E}">
        <p14:creationId xmlns:p14="http://schemas.microsoft.com/office/powerpoint/2010/main" val="1222693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</p:sldLayoutIdLst>
  <p:transition spd="med"/>
  <p:txStyles>
    <p:title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9600" b="1" i="0" u="none" strike="noStrike" cap="none" spc="-180" baseline="0">
          <a:ln>
            <a:noFill/>
          </a:ln>
          <a:solidFill>
            <a:srgbClr val="004D44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3103418" marR="0" indent="-2493818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—"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3713018" marR="0" indent="-2493818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—"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4297218" marR="0" indent="-2493818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Pct val="100000"/>
        <a:buFontTx/>
        <a:buChar char="–"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0" algn="l" defTabSz="825500" rtl="0" eaLnBrk="1" latinLnBrk="0" hangingPunct="1">
        <a:lnSpc>
          <a:spcPct val="11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0" b="0" i="0" u="none" strike="noStrike" cap="none" spc="-85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1pPr>
      <a:lvl2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2pPr>
      <a:lvl3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3pPr>
      <a:lvl4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4pPr>
      <a:lvl5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5pPr>
      <a:lvl6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6pPr>
      <a:lvl7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7pPr>
      <a:lvl8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8pPr>
      <a:lvl9pPr marL="0" marR="0" indent="0" algn="l" defTabSz="8255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Open San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stimson.org/2021/the-arms-trade-treatys-gender-based-violence-risk-assessment/" TargetMode="External"/><Relationship Id="rId2" Type="http://schemas.openxmlformats.org/officeDocument/2006/relationships/hyperlink" Target="https://genderchampions.com/impact/disarmamen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controlarms.org/wp-content/uploads/2018/08/GBV-practical-guide_ONLINE.pdf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Article 7(4) of the ATT"/>
          <p:cNvSpPr txBox="1">
            <a:spLocks noGrp="1"/>
          </p:cNvSpPr>
          <p:nvPr>
            <p:ph type="title"/>
          </p:nvPr>
        </p:nvSpPr>
        <p:spPr>
          <a:xfrm>
            <a:off x="3368007" y="3409628"/>
            <a:ext cx="18897030" cy="3812583"/>
          </a:xfrm>
          <a:prstGeom prst="rect">
            <a:avLst/>
          </a:prstGeom>
        </p:spPr>
        <p:txBody>
          <a:bodyPr>
            <a:normAutofit/>
          </a:bodyPr>
          <a:lstStyle/>
          <a:p>
            <a:endParaRPr dirty="0"/>
          </a:p>
          <a:p>
            <a:pPr algn="l" rtl="0"/>
            <a:r>
              <a:rPr lang="fr" sz="9800" b="0" i="0" u="none" baseline="0" dirty="0"/>
              <a:t>Article 7(4) du TCA</a:t>
            </a:r>
          </a:p>
        </p:txBody>
      </p:sp>
      <p:sp>
        <p:nvSpPr>
          <p:cNvPr id="153" name="Export Risk Assessments and Gender Based Violence"/>
          <p:cNvSpPr txBox="1">
            <a:spLocks noGrp="1"/>
          </p:cNvSpPr>
          <p:nvPr>
            <p:ph type="body" sz="quarter" idx="1"/>
          </p:nvPr>
        </p:nvSpPr>
        <p:spPr>
          <a:xfrm>
            <a:off x="1639983" y="7113721"/>
            <a:ext cx="20625054" cy="4739832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fr" sz="4800" b="0" i="0" u="none" baseline="0" dirty="0"/>
              <a:t>Évaluations des risques à l’exportation et violence fondée sur le genre</a:t>
            </a:r>
            <a:endParaRPr lang="fr" sz="4800" dirty="0"/>
          </a:p>
          <a:p>
            <a:endParaRPr lang="fr" sz="4800" dirty="0"/>
          </a:p>
          <a:p>
            <a:pPr algn="l" rtl="0"/>
            <a:r>
              <a:rPr lang="fr" sz="4800" b="1" i="1" u="none" baseline="0" dirty="0"/>
              <a:t>Présentation au programme de contrôle des exportations P2P de l'UE</a:t>
            </a:r>
            <a:br>
              <a:rPr lang="fr" sz="4800" b="1" dirty="0"/>
            </a:br>
            <a:endParaRPr sz="4800" dirty="0"/>
          </a:p>
        </p:txBody>
      </p:sp>
      <p:sp>
        <p:nvSpPr>
          <p:cNvPr id="151" name="Emma Tobin - Disarmament and Non-Proliferation Section, Department of Foreign Affairs Ireland"/>
          <p:cNvSpPr txBox="1">
            <a:spLocks noGrp="1"/>
          </p:cNvSpPr>
          <p:nvPr>
            <p:ph type="body" sz="quarter" idx="4294967295"/>
          </p:nvPr>
        </p:nvSpPr>
        <p:spPr>
          <a:xfrm>
            <a:off x="8787539" y="11525470"/>
            <a:ext cx="14968916" cy="65616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pPr algn="r" rtl="0"/>
            <a:r>
              <a:rPr lang="fr" sz="4000" b="0" i="1" u="none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Emma Tobin</a:t>
            </a:r>
            <a:endParaRPr lang="fr" sz="4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0"/>
            <a:r>
              <a:rPr lang="fr" sz="4000" b="0" i="1" u="none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Section du désarmement et de la non-prolifération, </a:t>
            </a:r>
            <a:endParaRPr lang="fr" sz="40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algn="r" rtl="0"/>
            <a:r>
              <a:rPr lang="fr" sz="4000" b="0" i="1" u="none" baseline="0">
                <a:solidFill>
                  <a:schemeClr val="tx1">
                    <a:lumMod val="50000"/>
                    <a:lumOff val="50000"/>
                  </a:schemeClr>
                </a:solidFill>
              </a:rPr>
              <a:t>Ministère des Affaires étrangères, Irlande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The exporting State Party, in making this assessment, shall take into account the risk of the conventional arms covered under Article 2 (1) or of the items covered under Article 3 or Article 4 being used to commit or facilitate serious acts of gender-bas"/>
          <p:cNvSpPr txBox="1">
            <a:spLocks noGrp="1"/>
          </p:cNvSpPr>
          <p:nvPr>
            <p:ph type="body" idx="1"/>
          </p:nvPr>
        </p:nvSpPr>
        <p:spPr>
          <a:xfrm>
            <a:off x="1441450" y="4417017"/>
            <a:ext cx="19770226" cy="7891289"/>
          </a:xfrm>
          <a:prstGeom prst="rect">
            <a:avLst/>
          </a:prstGeom>
        </p:spPr>
        <p:txBody>
          <a:bodyPr>
            <a:noAutofit/>
          </a:bodyPr>
          <a:lstStyle/>
          <a:p>
            <a:pPr algn="just" rtl="0">
              <a:lnSpc>
                <a:spcPct val="150000"/>
              </a:lnSpc>
              <a:defRPr i="1"/>
            </a:pPr>
            <a:r>
              <a:rPr lang="fr" sz="5400" b="0" i="0" u="none" baseline="0"/>
              <a:t>L'État partie exportateur, en procédant à cette évaluation, doit </a:t>
            </a:r>
            <a:r>
              <a:rPr lang="fr" sz="5400" b="1" i="0" u="none" baseline="0"/>
              <a:t>tenir compte du risque </a:t>
            </a:r>
            <a:r>
              <a:rPr lang="fr" sz="5400" b="0" i="0" u="none" baseline="0"/>
              <a:t>lié aux armes classiques visées à l'article 2 (1), ou des éléments visés à l'article 3 ou à l'article 4 utilisés pour </a:t>
            </a:r>
            <a:r>
              <a:rPr lang="fr" sz="5400" b="1" i="0" u="none" baseline="0"/>
              <a:t>commettre ou faciliter</a:t>
            </a:r>
            <a:r>
              <a:rPr lang="fr" sz="5400" b="0" i="0" u="none" baseline="0"/>
              <a:t> </a:t>
            </a:r>
            <a:r>
              <a:rPr lang="fr" sz="5400" b="1" i="0" u="none" baseline="0"/>
              <a:t>des</a:t>
            </a:r>
            <a:r>
              <a:rPr lang="fr" sz="5400" b="0" i="0" u="none" baseline="0"/>
              <a:t> </a:t>
            </a:r>
            <a:r>
              <a:rPr lang="fr" sz="5400" b="1" i="0" u="none" baseline="0"/>
              <a:t>actes graves de violence fondée sur le genre</a:t>
            </a:r>
            <a:r>
              <a:rPr lang="fr" sz="5400" b="0" i="0" u="none" baseline="0"/>
              <a:t> ou des </a:t>
            </a:r>
            <a:r>
              <a:rPr lang="fr" sz="5400" b="1" i="0" u="none" baseline="0"/>
              <a:t>actes graves de violence à l’égard des femmes et des enfants.</a:t>
            </a:r>
          </a:p>
        </p:txBody>
      </p:sp>
      <p:sp>
        <p:nvSpPr>
          <p:cNvPr id="184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pPr algn="l" rtl="0"/>
            <a:r>
              <a:rPr lang="fr" b="0" i="0" u="none" baseline="0"/>
              <a:t> </a:t>
            </a:r>
          </a:p>
        </p:txBody>
      </p:sp>
      <p:sp>
        <p:nvSpPr>
          <p:cNvPr id="183" name="Article 7(4)"/>
          <p:cNvSpPr txBox="1">
            <a:spLocks noGrp="1"/>
          </p:cNvSpPr>
          <p:nvPr>
            <p:ph type="title" idx="4294967295"/>
          </p:nvPr>
        </p:nvSpPr>
        <p:spPr>
          <a:xfrm>
            <a:off x="1441450" y="1162373"/>
            <a:ext cx="20504150" cy="2393627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fr" sz="6600" b="1" i="0" u="none" baseline="0">
                <a:solidFill>
                  <a:schemeClr val="tx1"/>
                </a:solidFill>
              </a:rPr>
              <a:t>Article 7(4) du Traité sur le commerce des armes</a:t>
            </a:r>
            <a:endParaRPr sz="66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lide Title"/>
          <p:cNvSpPr txBox="1">
            <a:spLocks noGrp="1"/>
          </p:cNvSpPr>
          <p:nvPr>
            <p:ph type="title"/>
          </p:nvPr>
        </p:nvSpPr>
        <p:spPr>
          <a:xfrm>
            <a:off x="1354668" y="1219200"/>
            <a:ext cx="17193336" cy="138451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fr" sz="6600" b="1" i="0" u="none" baseline="0">
                <a:solidFill>
                  <a:schemeClr val="bg1"/>
                </a:solidFill>
              </a:rPr>
              <a:t> Interprétation 7(4)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88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r>
              <a:rPr lang="fr" b="0" i="0" u="none" baseline="0"/>
              <a:t> </a:t>
            </a:r>
          </a:p>
        </p:txBody>
      </p:sp>
      <p:sp>
        <p:nvSpPr>
          <p:cNvPr id="189" name="Article 7(4) to be considered in the wider context of Article 7…"/>
          <p:cNvSpPr txBox="1">
            <a:spLocks noGrp="1"/>
          </p:cNvSpPr>
          <p:nvPr>
            <p:ph type="body" idx="1"/>
          </p:nvPr>
        </p:nvSpPr>
        <p:spPr>
          <a:xfrm>
            <a:off x="1206500" y="3456122"/>
            <a:ext cx="21971000" cy="906109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400" b="0" i="0" u="none" baseline="0" dirty="0"/>
              <a:t>L'article 7(4) doit être pris en considération dans le contexte plus large de l’</a:t>
            </a:r>
            <a:r>
              <a:rPr lang="fr" sz="4400" b="1" i="0" u="none" baseline="0" dirty="0"/>
              <a:t>article 7</a:t>
            </a:r>
            <a:endParaRPr lang="fr" sz="4400" b="1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4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400" b="0" i="0" u="none" baseline="0" dirty="0"/>
              <a:t>Exigence d'évaluation des exportations de l'article 7 pour : « </a:t>
            </a:r>
            <a:r>
              <a:rPr lang="fr" sz="4400" b="0" i="0" u="sng" baseline="0" dirty="0"/>
              <a:t>évaluer la possibilité</a:t>
            </a:r>
            <a:r>
              <a:rPr lang="fr" sz="4400" b="0" i="0" u="none" baseline="0" dirty="0"/>
              <a:t> » que l'exportation soit utilisée pour « </a:t>
            </a:r>
            <a:r>
              <a:rPr lang="fr" sz="4400" b="0" i="0" u="sng" baseline="0" dirty="0"/>
              <a:t>contribuer ou compromettre la paix et la sécurité</a:t>
            </a:r>
            <a:r>
              <a:rPr lang="fr" sz="4400" b="0" i="0" u="none" baseline="0" dirty="0"/>
              <a:t> » ou pour « </a:t>
            </a:r>
            <a:r>
              <a:rPr lang="fr" sz="4400" b="0" i="0" u="sng" baseline="0" dirty="0"/>
              <a:t>commettre ou faciliter une infraction grave</a:t>
            </a:r>
            <a:r>
              <a:rPr lang="fr" sz="4400" b="0" i="0" u="none" baseline="0" dirty="0"/>
              <a:t> » du droit international des droits de l'homme ou du droit international humanitaire</a:t>
            </a:r>
            <a:endParaRPr lang="fr" sz="44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4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400" b="0" i="0" u="none" baseline="0" dirty="0"/>
              <a:t>Les infractions n'ont pas besoin d'être généralisées et systémiques pour être de nature grave</a:t>
            </a:r>
            <a:endParaRPr lang="fr" sz="44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4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400" b="0" i="0" u="none" baseline="0" dirty="0"/>
              <a:t>Dans certains cas, les actes de violence fondée sur le genre peuvent constituer des crimes de guerre et doivent être considérés comme faisant partie intégrante de l’</a:t>
            </a:r>
            <a:r>
              <a:rPr lang="fr" sz="4400" b="1" i="0" u="none" baseline="0" dirty="0"/>
              <a:t>article 6.</a:t>
            </a:r>
            <a:r>
              <a:rPr lang="fr" sz="4400" b="0" i="0" u="none" baseline="0" dirty="0"/>
              <a:t> 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143795" y="1154045"/>
            <a:ext cx="4551658" cy="1686307"/>
          </a:xfrm>
          <a:prstGeom prst="rect">
            <a:avLst/>
          </a:prstGeom>
        </p:spPr>
      </p:pic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lide Title"/>
          <p:cNvSpPr txBox="1">
            <a:spLocks noGrp="1"/>
          </p:cNvSpPr>
          <p:nvPr>
            <p:ph type="title"/>
          </p:nvPr>
        </p:nvSpPr>
        <p:spPr>
          <a:xfrm>
            <a:off x="1354668" y="1219200"/>
            <a:ext cx="17193336" cy="149300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fr" sz="6600" b="1" i="0" u="none" baseline="0">
                <a:solidFill>
                  <a:schemeClr val="bg1"/>
                </a:solidFill>
              </a:rPr>
              <a:t> Interprétation 7(4)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92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r>
              <a:rPr lang="fr" b="0" i="0" u="none" baseline="0"/>
              <a:t> </a:t>
            </a:r>
          </a:p>
        </p:txBody>
      </p:sp>
      <p:sp>
        <p:nvSpPr>
          <p:cNvPr id="193" name="The value of article 7(4) in reducing the tendency to overlook GBV…"/>
          <p:cNvSpPr txBox="1">
            <a:spLocks noGrp="1"/>
          </p:cNvSpPr>
          <p:nvPr>
            <p:ph type="body" idx="1"/>
          </p:nvPr>
        </p:nvSpPr>
        <p:spPr>
          <a:xfrm>
            <a:off x="1206500" y="3307742"/>
            <a:ext cx="21971000" cy="9209474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La valeur de l'article 7(4), réduisant la tendance à négliger la violence fondée sur le genre</a:t>
            </a:r>
            <a:endParaRPr lang="fr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L'article 6/7 met en lumière que la violence fondée sur le genre constitue une violation des droits de l'homme qui mérite une attention particulière</a:t>
            </a:r>
            <a:endParaRPr lang="fr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Elle devrait également être considérée dans le contexte du transit ou du transbordement (article 9) et du détournement (article 11)</a:t>
            </a:r>
            <a:endParaRPr lang="fr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sng" baseline="0"/>
              <a:t>« Commettre ou faciliter »</a:t>
            </a:r>
            <a:r>
              <a:rPr lang="fr" sz="4800" b="0" i="0" u="none" baseline="0"/>
              <a:t> </a:t>
            </a:r>
          </a:p>
        </p:txBody>
      </p:sp>
    </p:spTree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Conducting GBV Risk Assessments"/>
          <p:cNvSpPr txBox="1">
            <a:spLocks noGrp="1"/>
          </p:cNvSpPr>
          <p:nvPr>
            <p:ph type="title"/>
          </p:nvPr>
        </p:nvSpPr>
        <p:spPr>
          <a:xfrm>
            <a:off x="1354668" y="1219200"/>
            <a:ext cx="17193336" cy="183396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fr" sz="6000" b="1" i="0" u="none" baseline="0">
                <a:solidFill>
                  <a:schemeClr val="bg1"/>
                </a:solidFill>
              </a:rPr>
              <a:t>Réalisation d'évaluations des risques en matière de violence fondée sur le genre</a:t>
            </a:r>
          </a:p>
        </p:txBody>
      </p:sp>
      <p:sp>
        <p:nvSpPr>
          <p:cNvPr id="196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r>
              <a:rPr lang="fr" b="0" i="0" u="none" baseline="0"/>
              <a:t> </a:t>
            </a:r>
          </a:p>
        </p:txBody>
      </p:sp>
      <p:sp>
        <p:nvSpPr>
          <p:cNvPr id="197" name="Four areas to be aware of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 rtl="0">
              <a:lnSpc>
                <a:spcPct val="150000"/>
              </a:lnSpc>
            </a:pPr>
            <a:r>
              <a:rPr lang="fr" sz="5600" b="0" i="0" u="none" baseline="0"/>
              <a:t>Quatre matières à connaître :</a:t>
            </a:r>
            <a:endParaRPr sz="4800" dirty="0"/>
          </a:p>
          <a:p>
            <a:pPr marL="2343150" lvl="2" indent="-742950" algn="l" rtl="0">
              <a:lnSpc>
                <a:spcPct val="150000"/>
              </a:lnSpc>
              <a:buFont typeface="+mj-lt"/>
              <a:buAutoNum type="arabicPeriod"/>
            </a:pPr>
            <a:r>
              <a:rPr lang="fr" sz="4800" b="0" i="1" u="none" baseline="0">
                <a:solidFill>
                  <a:schemeClr val="tx2">
                    <a:lumMod val="40000"/>
                    <a:lumOff val="60000"/>
                  </a:schemeClr>
                </a:solidFill>
              </a:rPr>
              <a:t>Idées fausses concernant la violence fondée sur le genre</a:t>
            </a:r>
            <a:endParaRPr sz="48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343150" lvl="2" indent="-742950" algn="l" rtl="0">
              <a:lnSpc>
                <a:spcPct val="150000"/>
              </a:lnSpc>
              <a:buFont typeface="+mj-lt"/>
              <a:buAutoNum type="arabicPeriod"/>
            </a:pPr>
            <a:r>
              <a:rPr lang="fr" sz="4800" b="0" i="1" u="none" baseline="0">
                <a:solidFill>
                  <a:schemeClr val="tx2">
                    <a:lumMod val="40000"/>
                    <a:lumOff val="60000"/>
                  </a:schemeClr>
                </a:solidFill>
              </a:rPr>
              <a:t>Accès à l'information</a:t>
            </a:r>
            <a:endParaRPr sz="48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343150" lvl="2" indent="-742950" algn="l" rtl="0">
              <a:lnSpc>
                <a:spcPct val="150000"/>
              </a:lnSpc>
              <a:buFont typeface="+mj-lt"/>
              <a:buAutoNum type="arabicPeriod"/>
            </a:pPr>
            <a:r>
              <a:rPr lang="fr" sz="4800" b="0" i="1" u="none" baseline="0">
                <a:solidFill>
                  <a:schemeClr val="tx2">
                    <a:lumMod val="40000"/>
                    <a:lumOff val="60000"/>
                  </a:schemeClr>
                </a:solidFill>
              </a:rPr>
              <a:t>Évaluations trop générales</a:t>
            </a:r>
            <a:endParaRPr sz="4800" i="1" dirty="0">
              <a:solidFill>
                <a:schemeClr val="tx2">
                  <a:lumMod val="40000"/>
                  <a:lumOff val="60000"/>
                </a:schemeClr>
              </a:solidFill>
            </a:endParaRPr>
          </a:p>
          <a:p>
            <a:pPr marL="2343150" lvl="2" indent="-742950" algn="l" rtl="0">
              <a:lnSpc>
                <a:spcPct val="150000"/>
              </a:lnSpc>
              <a:buFont typeface="+mj-lt"/>
              <a:buAutoNum type="arabicPeriod"/>
            </a:pPr>
            <a:r>
              <a:rPr lang="fr" sz="4800" b="0" i="1" u="none" baseline="0">
                <a:solidFill>
                  <a:schemeClr val="tx2">
                    <a:lumMod val="40000"/>
                    <a:lumOff val="60000"/>
                  </a:schemeClr>
                </a:solidFill>
              </a:rPr>
              <a:t>Identification des informations appropriées</a:t>
            </a:r>
          </a:p>
        </p:txBody>
      </p:sp>
    </p:spTree>
  </p:cSld>
  <p:clrMapOvr>
    <a:masterClrMapping/>
  </p:clrMapOvr>
  <p:transition spd="med"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lide Title"/>
          <p:cNvSpPr txBox="1">
            <a:spLocks noGrp="1"/>
          </p:cNvSpPr>
          <p:nvPr>
            <p:ph type="title"/>
          </p:nvPr>
        </p:nvSpPr>
        <p:spPr>
          <a:xfrm>
            <a:off x="1354669" y="840281"/>
            <a:ext cx="17193336" cy="1585993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pPr algn="l" rtl="0"/>
            <a:r>
              <a:rPr lang="fr" sz="6000" b="1" i="0" u="none" baseline="0" dirty="0">
                <a:solidFill>
                  <a:schemeClr val="bg1"/>
                </a:solidFill>
              </a:rPr>
              <a:t>Mettre en œuvre des évaluations en matière de violence fondée sur le genre</a:t>
            </a:r>
            <a:endParaRPr sz="6000" dirty="0">
              <a:solidFill>
                <a:schemeClr val="bg1"/>
              </a:solidFill>
            </a:endParaRPr>
          </a:p>
        </p:txBody>
      </p:sp>
      <p:sp>
        <p:nvSpPr>
          <p:cNvPr id="201" name="Measures to help address this…"/>
          <p:cNvSpPr txBox="1">
            <a:spLocks noGrp="1"/>
          </p:cNvSpPr>
          <p:nvPr>
            <p:ph sz="half" idx="1"/>
          </p:nvPr>
        </p:nvSpPr>
        <p:spPr>
          <a:xfrm>
            <a:off x="1354669" y="3022169"/>
            <a:ext cx="9261670" cy="9060553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fr" sz="4800" b="0" i="0" u="none" baseline="0" dirty="0"/>
              <a:t>Mesures permettant d’aider à résoudre ce problème :</a:t>
            </a:r>
          </a:p>
          <a:p>
            <a:endParaRPr sz="4800" dirty="0"/>
          </a:p>
          <a:p>
            <a:pPr marL="685800" lvl="1" indent="-685800" algn="l" rtl="0">
              <a:buFont typeface="Arial" panose="020B0604020202020204" pitchFamily="34" charset="0"/>
              <a:buChar char="•"/>
            </a:pPr>
            <a:r>
              <a:rPr lang="fr" sz="4800" b="0" i="0" u="none" baseline="0" dirty="0"/>
              <a:t>Formation sur le genre, la violence fondée sur le genre et sur les exportations</a:t>
            </a:r>
            <a:endParaRPr lang="fr" sz="4800" dirty="0"/>
          </a:p>
          <a:p>
            <a:pPr marL="685800" lvl="1" indent="-6858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685800" lvl="1" indent="-685800" algn="l" rtl="0">
              <a:buFont typeface="Arial" panose="020B0604020202020204" pitchFamily="34" charset="0"/>
              <a:buChar char="•"/>
            </a:pPr>
            <a:r>
              <a:rPr lang="fr" sz="4800" b="0" i="0" u="none" baseline="0" dirty="0"/>
              <a:t>Mobilisation du secteur géographique</a:t>
            </a:r>
            <a:endParaRPr lang="fr" sz="4800" dirty="0"/>
          </a:p>
          <a:p>
            <a:pPr lvl="1" algn="l" rtl="0"/>
            <a:endParaRPr sz="4800" dirty="0"/>
          </a:p>
          <a:p>
            <a:pPr marL="685800" lvl="1" indent="-685800" algn="l" rtl="0">
              <a:buFont typeface="Arial" panose="020B0604020202020204" pitchFamily="34" charset="0"/>
              <a:buChar char="•"/>
            </a:pPr>
            <a:r>
              <a:rPr lang="fr" sz="4800" b="0" i="0" u="none" baseline="0" dirty="0"/>
              <a:t>Évaluations non statistiques : protections juridiques, activisme, etc.</a:t>
            </a:r>
          </a:p>
          <a:p>
            <a:pPr marL="685800" lvl="1" indent="-6858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685800" lvl="1" indent="-685800" algn="l" rtl="0">
              <a:buFont typeface="Arial" panose="020B0604020202020204" pitchFamily="34" charset="0"/>
              <a:buChar char="•"/>
            </a:pPr>
            <a:r>
              <a:rPr lang="fr" sz="4800" b="0" i="0" u="none" baseline="0" dirty="0"/>
              <a:t>Signalements locaux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71008" y="3022169"/>
            <a:ext cx="9207742" cy="6138494"/>
          </a:xfrm>
        </p:spPr>
      </p:pic>
      <p:sp>
        <p:nvSpPr>
          <p:cNvPr id="200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pPr algn="l" rtl="0"/>
            <a:r>
              <a:rPr lang="fr" b="0" i="0" u="none" baseline="0" dirty="0"/>
              <a:t>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fr" sz="6600" b="1" i="0" u="none" baseline="0">
                <a:solidFill>
                  <a:schemeClr val="bg1"/>
                </a:solidFill>
              </a:rPr>
              <a:t> Ressources utiles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205" name="Stimson Centre Paper and Assessment Questionnaire…"/>
          <p:cNvSpPr txBox="1">
            <a:spLocks noGrp="1"/>
          </p:cNvSpPr>
          <p:nvPr>
            <p:ph sz="half" idx="1"/>
          </p:nvPr>
        </p:nvSpPr>
        <p:spPr>
          <a:xfrm>
            <a:off x="1354669" y="2951889"/>
            <a:ext cx="8368070" cy="913083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rtl="0"/>
            <a:r>
              <a:rPr lang="fr" sz="4800" b="0" i="0" u="none" baseline="0"/>
              <a:t>Questionnaire d'évaluation et revue du Centre Stimson</a:t>
            </a:r>
            <a:endParaRPr lang="fr" sz="4800" dirty="0"/>
          </a:p>
          <a:p>
            <a:endParaRPr sz="4800" dirty="0"/>
          </a:p>
          <a:p>
            <a:pPr marL="742950" indent="-742950" algn="l" rtl="0">
              <a:buFont typeface="+mj-lt"/>
              <a:buAutoNum type="arabicPeriod"/>
            </a:pPr>
            <a:r>
              <a:rPr lang="fr" sz="4800" b="0" i="0" u="none" baseline="0"/>
              <a:t>Le dossier des droits de l'homme de l'exportateur et de l'utilisateur final</a:t>
            </a:r>
            <a:endParaRPr lang="fr" sz="4800" dirty="0"/>
          </a:p>
          <a:p>
            <a:pPr marL="742950" indent="-742950" algn="l" rtl="0">
              <a:buFont typeface="+mj-lt"/>
              <a:buAutoNum type="arabicPeriod"/>
            </a:pPr>
            <a:endParaRPr sz="4800" dirty="0"/>
          </a:p>
          <a:p>
            <a:pPr marL="742950" indent="-742950" algn="l" rtl="0">
              <a:buFont typeface="+mj-lt"/>
              <a:buAutoNum type="arabicPeriod"/>
            </a:pPr>
            <a:r>
              <a:rPr lang="fr" sz="4800" b="0" i="0" u="none" baseline="0"/>
              <a:t>La violence fondée sur le genre dans l'État bénéficiaire</a:t>
            </a:r>
            <a:endParaRPr lang="fr" sz="4800" dirty="0"/>
          </a:p>
          <a:p>
            <a:pPr marL="742950" indent="-742950" algn="l" rtl="0">
              <a:buFont typeface="+mj-lt"/>
              <a:buAutoNum type="arabicPeriod"/>
            </a:pPr>
            <a:endParaRPr sz="4800" dirty="0"/>
          </a:p>
          <a:p>
            <a:pPr marL="742950" indent="-742950" algn="l" rtl="0">
              <a:buFont typeface="+mj-lt"/>
              <a:buAutoNum type="arabicPeriod"/>
            </a:pPr>
            <a:r>
              <a:rPr lang="fr" sz="4800" b="0" i="0" u="none" baseline="0"/>
              <a:t>Lien entre cette exportation et le risque de violence fondée sur le genre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2192000" y="2730638"/>
            <a:ext cx="6544166" cy="9352084"/>
          </a:xfrm>
          <a:prstGeom prst="rect">
            <a:avLst/>
          </a:prstGeom>
        </p:spPr>
      </p:pic>
      <p:sp>
        <p:nvSpPr>
          <p:cNvPr id="204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pPr algn="l" rtl="0"/>
            <a:r>
              <a:rPr lang="fr" b="0" i="0" u="none" baseline="0"/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Irelands approach to GBV assessment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fr" sz="6600" b="1" i="0" u="none" baseline="0">
                <a:solidFill>
                  <a:schemeClr val="bg1"/>
                </a:solidFill>
              </a:rPr>
              <a:t>Approche irlandaise en matière d’évaluations de la violence fondée sur le genre</a:t>
            </a:r>
          </a:p>
        </p:txBody>
      </p:sp>
      <p:sp>
        <p:nvSpPr>
          <p:cNvPr id="209" name="The Women, Peace and Security Agenda, Gender Mainstreaming in Foreign Policy, and Gender and Disarmament.…"/>
          <p:cNvSpPr txBox="1">
            <a:spLocks noGrp="1"/>
          </p:cNvSpPr>
          <p:nvPr>
            <p:ph sz="half" idx="1"/>
          </p:nvPr>
        </p:nvSpPr>
        <p:spPr>
          <a:xfrm>
            <a:off x="1354668" y="2155925"/>
            <a:ext cx="11740845" cy="9959454"/>
          </a:xfrm>
          <a:prstGeom prst="rect">
            <a:avLst/>
          </a:prstGeom>
        </p:spPr>
        <p:txBody>
          <a:bodyPr>
            <a:normAutofit fontScale="25000" lnSpcReduction="20000"/>
          </a:bodyPr>
          <a:lstStyle/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b="0" i="0" u="none" baseline="0"/>
              <a:t>Le Programme « Femmes, Paix et Sécurité », l'intégration du genre dans la politique étrangère, et le genre et le désarmement. </a:t>
            </a:r>
            <a:endParaRPr lang="fr" dirty="0"/>
          </a:p>
          <a:p>
            <a:endParaRPr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b="0" i="0" u="none" baseline="0"/>
              <a:t>Standardisation de l'égalité des genres et considérations relatives à la violence fondée sur le genre</a:t>
            </a:r>
            <a:endParaRPr lang="fr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b="0" i="0" u="none" baseline="0"/>
              <a:t>La position commune de l'UE - La violence fondée sur le genre selon les critères deux et trois </a:t>
            </a:r>
            <a:endParaRPr lang="fr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b="0" i="0" u="none" baseline="0"/>
              <a:t>Approche collaborative et concertation concernant les observations avec les secteurs géographiques</a:t>
            </a:r>
            <a:endParaRPr lang="fr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b="0" i="0" u="none" baseline="0"/>
              <a:t>Offre de formation sur les licences d'exportation  </a:t>
            </a: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3984422" y="2123268"/>
            <a:ext cx="6664271" cy="9549340"/>
          </a:xfrm>
          <a:prstGeom prst="rect">
            <a:avLst/>
          </a:prstGeom>
        </p:spPr>
      </p:pic>
      <p:sp>
        <p:nvSpPr>
          <p:cNvPr id="208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pPr algn="l" rtl="0"/>
            <a:r>
              <a:rPr lang="fr" b="0" i="0" u="none" baseline="0"/>
              <a:t>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Thank You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fr" sz="7200" b="0" i="1" u="none" baseline="0">
                <a:solidFill>
                  <a:schemeClr val="tx1"/>
                </a:solidFill>
              </a:rPr>
              <a:t>Merci</a:t>
            </a:r>
          </a:p>
        </p:txBody>
      </p:sp>
      <p:sp>
        <p:nvSpPr>
          <p:cNvPr id="213" name="Useful Resources:"/>
          <p:cNvSpPr txBox="1"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algn="r" rtl="0"/>
            <a:r>
              <a:rPr lang="fr" b="0" i="0" u="none" baseline="0">
                <a:solidFill>
                  <a:schemeClr val="tx1"/>
                </a:solidFill>
              </a:rPr>
              <a:t>Sources :</a:t>
            </a:r>
          </a:p>
          <a:p>
            <a:pPr algn="r" rtl="0"/>
            <a:r>
              <a:rPr lang="fr" b="0" i="0" u="none" baseline="0">
                <a:solidFill>
                  <a:schemeClr val="bg1"/>
                </a:solidFill>
                <a:hlinkClick r:id="rId2"/>
              </a:rPr>
              <a:t>Désarmement | Champions internationaux du genre</a:t>
            </a:r>
            <a:endParaRPr lang="fr" dirty="0">
              <a:solidFill>
                <a:schemeClr val="bg1"/>
              </a:solidFill>
            </a:endParaRPr>
          </a:p>
          <a:p>
            <a:pPr algn="r" rtl="0"/>
            <a:r>
              <a:rPr lang="fr" b="0" i="0" u="none" baseline="0">
                <a:solidFill>
                  <a:schemeClr val="bg1"/>
                </a:solidFill>
                <a:hlinkClick r:id="rId3"/>
              </a:rPr>
              <a:t>« The Arms Trade Treaty’s Gender-Based Violence Risk Assessment » (Évaluation des risques en matière de violence fondée sur le genre du Traité sur le commerce des armes) • Stimson Center</a:t>
            </a:r>
            <a:endParaRPr lang="fr" dirty="0">
              <a:solidFill>
                <a:schemeClr val="bg1"/>
              </a:solidFill>
            </a:endParaRPr>
          </a:p>
          <a:p>
            <a:pPr algn="r" rtl="0"/>
            <a:r>
              <a:rPr lang="fr" b="0" i="0" u="none" baseline="0">
                <a:solidFill>
                  <a:schemeClr val="bg1"/>
                </a:solidFill>
                <a:hlinkClick r:id="rId4"/>
              </a:rPr>
              <a:t>Control arms : GBV-practical-guide_ONLINE.pdf (controlarms.org</a:t>
            </a:r>
            <a:r>
              <a:rPr lang="fr" b="0" i="0" u="none" baseline="0">
                <a:solidFill>
                  <a:schemeClr val="bg2">
                    <a:lumMod val="90000"/>
                  </a:schemeClr>
                </a:solidFill>
                <a:hlinkClick r:id="rId4"/>
              </a:rPr>
              <a:t>)</a:t>
            </a:r>
            <a:endParaRPr lang="fr" dirty="0">
              <a:solidFill>
                <a:schemeClr val="bg2">
                  <a:lumMod val="90000"/>
                </a:schemeClr>
              </a:solidFill>
            </a:endParaRP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>
          <a:xfrm>
            <a:off x="1381815" y="2900017"/>
            <a:ext cx="19770226" cy="8752306"/>
          </a:xfrm>
        </p:spPr>
        <p:txBody>
          <a:bodyPr>
            <a:normAutofit fontScale="62500" lnSpcReduction="20000"/>
          </a:bodyPr>
          <a:lstStyle/>
          <a:p>
            <a:pPr marL="742950" lvl="0" indent="-742950" algn="l" rtl="0" fontAlgn="base">
              <a:buFont typeface="+mj-lt"/>
              <a:buAutoNum type="arabicPeriod"/>
            </a:pPr>
            <a:r>
              <a:rPr lang="fr" sz="8500" b="0" i="0" u="none" baseline="0" dirty="0"/>
              <a:t>Violence fondée sur le genre : concept et prévalence</a:t>
            </a:r>
          </a:p>
          <a:p>
            <a:pPr marL="742950" lvl="0" indent="-742950" algn="l" rtl="0" fontAlgn="base">
              <a:buFont typeface="+mj-lt"/>
              <a:buAutoNum type="arabicPeriod"/>
            </a:pPr>
            <a:endParaRPr lang="fr" sz="8500" dirty="0"/>
          </a:p>
          <a:p>
            <a:pPr marL="742950" lvl="0" indent="-742950" algn="l" rtl="0" fontAlgn="base">
              <a:buFont typeface="+mj-lt"/>
              <a:buAutoNum type="arabicPeriod"/>
            </a:pPr>
            <a:r>
              <a:rPr lang="fr" sz="8500" b="0" i="0" u="none" baseline="0" dirty="0"/>
              <a:t>Violence fondée sur le genre et commerce des armes</a:t>
            </a:r>
          </a:p>
          <a:p>
            <a:pPr marL="742950" lvl="0" indent="-742950" algn="l" rtl="0" fontAlgn="base">
              <a:buFont typeface="+mj-lt"/>
              <a:buAutoNum type="arabicPeriod"/>
            </a:pPr>
            <a:endParaRPr lang="fr" sz="8500" dirty="0"/>
          </a:p>
          <a:p>
            <a:pPr marL="742950" lvl="0" indent="-742950" algn="l" rtl="0" fontAlgn="base">
              <a:buFont typeface="+mj-lt"/>
              <a:buAutoNum type="arabicPeriod"/>
            </a:pPr>
            <a:r>
              <a:rPr lang="fr" sz="8500" b="0" i="0" u="none" baseline="0" dirty="0"/>
              <a:t>Nécessité d'un critère d'évaluation des risques en matière de violence fondée sur le genre</a:t>
            </a:r>
          </a:p>
          <a:p>
            <a:pPr marL="742950" lvl="0" indent="-742950" algn="l" rtl="0" fontAlgn="base">
              <a:buFont typeface="+mj-lt"/>
              <a:buAutoNum type="arabicPeriod"/>
            </a:pPr>
            <a:endParaRPr lang="fr" sz="8500" dirty="0"/>
          </a:p>
          <a:p>
            <a:pPr marL="742950" lvl="0" indent="-742950" algn="l" rtl="0" fontAlgn="base">
              <a:buFont typeface="+mj-lt"/>
              <a:buAutoNum type="arabicPeriod"/>
            </a:pPr>
            <a:r>
              <a:rPr lang="fr" sz="8500" b="0" i="0" u="none" baseline="0" dirty="0"/>
              <a:t>Article 7(4) du TCA</a:t>
            </a:r>
          </a:p>
          <a:p>
            <a:pPr marL="742950" lvl="0" indent="-742950" algn="l" rtl="0" fontAlgn="base">
              <a:buFont typeface="+mj-lt"/>
              <a:buAutoNum type="arabicPeriod"/>
            </a:pPr>
            <a:endParaRPr lang="fr" sz="8500" dirty="0"/>
          </a:p>
          <a:p>
            <a:pPr marL="742950" lvl="0" indent="-742950" algn="l" rtl="0" fontAlgn="base">
              <a:buFont typeface="+mj-lt"/>
              <a:buAutoNum type="arabicPeriod"/>
            </a:pPr>
            <a:r>
              <a:rPr lang="fr" sz="8500" b="0" i="0" u="none" baseline="0" dirty="0"/>
              <a:t>Réalisation d'évaluations des risques en matière de violence fondée sur le genre</a:t>
            </a:r>
            <a:endParaRPr lang="fr" sz="8500" dirty="0"/>
          </a:p>
          <a:p>
            <a:endParaRPr lang="fr" dirty="0"/>
          </a:p>
        </p:txBody>
      </p:sp>
      <p:sp>
        <p:nvSpPr>
          <p:cNvPr id="5" name="Title 4"/>
          <p:cNvSpPr>
            <a:spLocks noGrp="1"/>
          </p:cNvSpPr>
          <p:nvPr>
            <p:ph type="title" idx="4294967295"/>
          </p:nvPr>
        </p:nvSpPr>
        <p:spPr>
          <a:xfrm>
            <a:off x="960895" y="851439"/>
            <a:ext cx="17791113" cy="3187700"/>
          </a:xfrm>
        </p:spPr>
        <p:txBody>
          <a:bodyPr/>
          <a:lstStyle/>
          <a:p>
            <a:pPr algn="l" rtl="0"/>
            <a:r>
              <a:rPr lang="fr" sz="8800" b="1" i="0" u="none" baseline="0">
                <a:solidFill>
                  <a:schemeClr val="bg1"/>
                </a:solidFill>
              </a:rPr>
              <a:t>Aperçu</a:t>
            </a:r>
            <a:r>
              <a:rPr lang="fr" b="1" i="0" u="none" baseline="0">
                <a:solidFill>
                  <a:schemeClr val="bg1"/>
                </a:solidFill>
              </a:rPr>
              <a:t> de la présentation : </a:t>
            </a:r>
            <a:endParaRPr lang="fr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46474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ender Based Violence: Concept and Priority"/>
          <p:cNvSpPr txBox="1">
            <a:spLocks noGrp="1"/>
          </p:cNvSpPr>
          <p:nvPr>
            <p:ph type="title"/>
          </p:nvPr>
        </p:nvSpPr>
        <p:spPr>
          <a:xfrm>
            <a:off x="1411041" y="742245"/>
            <a:ext cx="19283276" cy="1391355"/>
          </a:xfrm>
          <a:prstGeom prst="rect">
            <a:avLst/>
          </a:prstGeom>
        </p:spPr>
        <p:txBody>
          <a:bodyPr>
            <a:normAutofit/>
          </a:bodyPr>
          <a:lstStyle>
            <a:lvl1pPr defTabSz="2389572">
              <a:defRPr sz="8330" spc="-166"/>
            </a:lvl1pPr>
          </a:lstStyle>
          <a:p>
            <a:pPr algn="l" rtl="0"/>
            <a:r>
              <a:rPr lang="fr" sz="6600" b="1" i="0" u="none" baseline="0"/>
              <a:t>Violence fondée sur le genre : Concept</a:t>
            </a:r>
            <a:endParaRPr sz="9600" dirty="0"/>
          </a:p>
        </p:txBody>
      </p:sp>
      <p:sp>
        <p:nvSpPr>
          <p:cNvPr id="157" name="Defintion of GBV"/>
          <p:cNvSpPr txBox="1">
            <a:spLocks noGrp="1"/>
          </p:cNvSpPr>
          <p:nvPr>
            <p:ph type="body" idx="1"/>
          </p:nvPr>
        </p:nvSpPr>
        <p:spPr>
          <a:xfrm>
            <a:off x="1441449" y="3651250"/>
            <a:ext cx="19709021" cy="8702675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fr" sz="4800" b="0" i="1" u="none" baseline="0" dirty="0"/>
              <a:t>« La violence fondée sur le genre fait référence à des actes préjudiciables dirigés contre une personne en raison de son genre. Elle est enracinée dans l'inégalité entre les genres, l'abus de pouvoir et les normes néfastes. </a:t>
            </a:r>
            <a:r>
              <a:rPr lang="fr" sz="4800" b="0" i="1" u="none" baseline="0"/>
              <a:t>»</a:t>
            </a:r>
          </a:p>
          <a:p>
            <a:pPr algn="r" rtl="0"/>
            <a:endParaRPr lang="fr" sz="4800" i="1" dirty="0"/>
          </a:p>
          <a:p>
            <a:pPr algn="r" rtl="0"/>
            <a:r>
              <a:rPr lang="fr" sz="4800" b="0" i="1" u="none" baseline="0" dirty="0"/>
              <a:t>Définition du CDHNU</a:t>
            </a:r>
          </a:p>
          <a:p>
            <a:pPr algn="r" rtl="0"/>
            <a:endParaRPr lang="fr" sz="4800" i="1" dirty="0"/>
          </a:p>
          <a:p>
            <a:pPr algn="l" rtl="0"/>
            <a:r>
              <a:rPr lang="fr" sz="4800" b="0" i="1" u="none" baseline="0" dirty="0"/>
              <a:t> « La violence fondée sur le genre est une violence dirigée contre une personne en raison de son genre ou une violence qui affecte de manière disproportionnée les personnes d'un genre particulier. »</a:t>
            </a:r>
          </a:p>
          <a:p>
            <a:pPr algn="r" rtl="0"/>
            <a:endParaRPr lang="fr" sz="4800" i="1" dirty="0"/>
          </a:p>
          <a:p>
            <a:pPr algn="r" rtl="0"/>
            <a:r>
              <a:rPr lang="fr" sz="4800" b="0" i="1" u="none" baseline="0" dirty="0"/>
              <a:t>Commission européenne</a:t>
            </a:r>
            <a:endParaRPr sz="4800" i="1" dirty="0"/>
          </a:p>
        </p:txBody>
      </p:sp>
      <p:sp>
        <p:nvSpPr>
          <p:cNvPr id="156" name="Slide Subtitle"/>
          <p:cNvSpPr txBox="1">
            <a:spLocks noGrp="1"/>
          </p:cNvSpPr>
          <p:nvPr>
            <p:ph type="body" sz="quarter" idx="4294967295"/>
          </p:nvPr>
        </p:nvSpPr>
        <p:spPr>
          <a:xfrm flipH="1" flipV="1">
            <a:off x="23663275" y="3308350"/>
            <a:ext cx="720725" cy="117475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25000" lnSpcReduction="20000"/>
          </a:bodyPr>
          <a:lstStyle/>
          <a:p>
            <a:pPr algn="l" rtl="0"/>
            <a:r>
              <a:rPr lang="fr" b="0" i="0" u="none" baseline="0"/>
              <a:t>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lide Title"/>
          <p:cNvSpPr txBox="1">
            <a:spLocks noGrp="1"/>
          </p:cNvSpPr>
          <p:nvPr>
            <p:ph type="title"/>
          </p:nvPr>
        </p:nvSpPr>
        <p:spPr>
          <a:xfrm>
            <a:off x="2052517" y="983451"/>
            <a:ext cx="17193336" cy="1012556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rtl="0"/>
            <a:r>
              <a:rPr lang="fr" sz="6600" b="1" i="0" u="none" baseline="0" dirty="0">
                <a:solidFill>
                  <a:schemeClr val="bg1"/>
                </a:solidFill>
              </a:rPr>
              <a:t> La violence fondée sur le genre comme sujet de préoccupation</a:t>
            </a:r>
            <a:endParaRPr sz="6600" dirty="0">
              <a:solidFill>
                <a:schemeClr val="bg1"/>
              </a:solidFill>
            </a:endParaRPr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348946" y="3308350"/>
            <a:ext cx="6524785" cy="8411643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10179939" y="3308350"/>
            <a:ext cx="11027723" cy="8774375"/>
          </a:xfrm>
        </p:spPr>
        <p:txBody>
          <a:bodyPr>
            <a:normAutofit fontScale="25000" lnSpcReduction="20000"/>
          </a:bodyPr>
          <a:lstStyle/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19200" b="0" i="0" u="none" baseline="0" dirty="0"/>
              <a:t>Prévalent dans les situations de conflit et de non-conflit</a:t>
            </a:r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lang="fr" sz="192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19200" b="0" i="0" u="none" baseline="0" dirty="0"/>
              <a:t>Affectant les hommes, les femmes, les garçons et les filles</a:t>
            </a:r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lang="fr" sz="192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19200" b="0" i="0" u="none" baseline="0" dirty="0"/>
              <a:t>Un impact disproportionné sur les femmes dont un tiers ont été victimes de violence fondée sur le genre au cours de leur vie</a:t>
            </a:r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lang="fr" sz="192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19200" b="0" i="0" u="none" baseline="0" dirty="0"/>
              <a:t>Les personnes trans subissent des violences fondées sur le genre à des niveaux atterrants </a:t>
            </a:r>
          </a:p>
          <a:p>
            <a:endParaRPr lang="fr" dirty="0"/>
          </a:p>
        </p:txBody>
      </p:sp>
      <p:sp>
        <p:nvSpPr>
          <p:cNvPr id="160" name="Slide Subtitle"/>
          <p:cNvSpPr txBox="1">
            <a:spLocks noGrp="1"/>
          </p:cNvSpPr>
          <p:nvPr>
            <p:ph type="body" sz="quarter" idx="4294967295"/>
          </p:nvPr>
        </p:nvSpPr>
        <p:spPr>
          <a:xfrm>
            <a:off x="0" y="2373313"/>
            <a:ext cx="21971000" cy="935037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rmAutofit fontScale="32500" lnSpcReduction="20000"/>
          </a:bodyPr>
          <a:lstStyle/>
          <a:p>
            <a:pPr marL="0" indent="0" algn="l" rtl="0">
              <a:buNone/>
            </a:pPr>
            <a:r>
              <a:rPr lang="fr" b="0" i="0" u="none" baseline="0"/>
              <a:t> 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lide Title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 algn="l" rtl="0"/>
            <a:r>
              <a:rPr lang="fr" b="0" i="0" u="none" baseline="0"/>
              <a:t> </a:t>
            </a:r>
          </a:p>
        </p:txBody>
      </p:sp>
      <p:sp>
        <p:nvSpPr>
          <p:cNvPr id="165" name="Gender Based Violence as a cross cutting issue impacting impacting Peace and Security, Gender Equality, and Development…"/>
          <p:cNvSpPr txBox="1">
            <a:spLocks noGrp="1"/>
          </p:cNvSpPr>
          <p:nvPr>
            <p:ph sz="half" idx="1"/>
          </p:nvPr>
        </p:nvSpPr>
        <p:spPr>
          <a:xfrm>
            <a:off x="1219200" y="494255"/>
            <a:ext cx="10388152" cy="10494554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 dirty="0"/>
              <a:t>La violence fondée sur le genre en tant que problème transversal ayant un impact sur la paix et la sécurité, l'égalité des genres et le développement</a:t>
            </a:r>
            <a:endParaRPr lang="fr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 dirty="0"/>
              <a:t>Programme de développement durable à l'horizon 2030 et Objectifs de développement durable (ODD)</a:t>
            </a:r>
            <a:endParaRPr lang="fr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 dirty="0"/>
              <a:t>Programme « Femmes, Paix et Sécurité »</a:t>
            </a:r>
            <a:endParaRPr lang="fr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 dirty="0"/>
              <a:t>Agenda pour le désarmement du Secrétaire général de l'ONU</a:t>
            </a:r>
          </a:p>
        </p:txBody>
      </p:sp>
      <p:pic>
        <p:nvPicPr>
          <p:cNvPr id="1026" name="Picture 2" descr="Goal 5 | Department of Economic and Social Affairs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44607" y="1739371"/>
            <a:ext cx="2247551" cy="2247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ooperative Housing | SDG Targets and Indicators - Cooperative Hous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211862" y="1574997"/>
            <a:ext cx="4351647" cy="2575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Public International Law – New-Rul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88725" y="4581723"/>
            <a:ext cx="6570762" cy="4601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488725" y="9249173"/>
            <a:ext cx="6570762" cy="2994488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BV and the Arms Trade"/>
          <p:cNvSpPr txBox="1">
            <a:spLocks noGrp="1"/>
          </p:cNvSpPr>
          <p:nvPr>
            <p:ph type="title"/>
          </p:nvPr>
        </p:nvSpPr>
        <p:spPr>
          <a:xfrm>
            <a:off x="1441450" y="549275"/>
            <a:ext cx="21945600" cy="300672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fr" sz="6600" b="1" i="0" u="none" baseline="0">
                <a:solidFill>
                  <a:schemeClr val="bg1"/>
                </a:solidFill>
              </a:rPr>
              <a:t>Violence fondée sur le genre et commerce des armes</a:t>
            </a:r>
          </a:p>
        </p:txBody>
      </p:sp>
      <p:sp>
        <p:nvSpPr>
          <p:cNvPr id="168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</p:spPr>
        <p:txBody>
          <a:bodyPr/>
          <a:lstStyle/>
          <a:p>
            <a:pPr algn="l" rtl="0"/>
            <a:r>
              <a:rPr lang="fr" b="0" i="0" u="none" baseline="0"/>
              <a:t> </a:t>
            </a:r>
            <a:endParaRPr dirty="0"/>
          </a:p>
        </p:txBody>
      </p:sp>
      <p:sp>
        <p:nvSpPr>
          <p:cNvPr id="169" name="Strong correlations between arms and Gender Based Violenc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Fortes corrélations entre les armes et la violence fondée sur le genre</a:t>
            </a:r>
            <a:endParaRPr lang="fr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Ce lien a été expressément reconnu pour la première fois dans un traité relatif aux armes, le TCA</a:t>
            </a:r>
            <a:endParaRPr lang="fr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Armes légères et de petit calibre les plus fréquemment impliquées, mais toute arme couverte par le TCA peut être utilisée pour commettre des violences fondées sur le genre</a:t>
            </a:r>
            <a:endParaRPr lang="fr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La menace d'utilisation est suffisante pour porter atteinte aux droits de l'homme</a:t>
            </a: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Slide Title"/>
          <p:cNvSpPr txBox="1">
            <a:spLocks noGrp="1"/>
          </p:cNvSpPr>
          <p:nvPr>
            <p:ph type="title"/>
          </p:nvPr>
        </p:nvSpPr>
        <p:spPr>
          <a:xfrm>
            <a:off x="1499047" y="449180"/>
            <a:ext cx="19273736" cy="1394600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rtl="0"/>
            <a:r>
              <a:rPr lang="fr" sz="8000" b="1" i="0" u="none" baseline="0" dirty="0">
                <a:solidFill>
                  <a:schemeClr val="bg1"/>
                </a:solidFill>
              </a:rPr>
              <a:t> </a:t>
            </a:r>
            <a:r>
              <a:rPr lang="fr" sz="6600" b="1" i="0" u="none" baseline="0" dirty="0">
                <a:solidFill>
                  <a:schemeClr val="bg1"/>
                </a:solidFill>
              </a:rPr>
              <a:t>Prévalence de la violence fondée sur le genre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73" name="Policy changes found to reduce incidences of female domestic homicides (US Austrialia)…"/>
          <p:cNvSpPr txBox="1">
            <a:spLocks noGrp="1"/>
          </p:cNvSpPr>
          <p:nvPr>
            <p:ph sz="half" idx="1"/>
          </p:nvPr>
        </p:nvSpPr>
        <p:spPr>
          <a:xfrm>
            <a:off x="1138989" y="2149642"/>
            <a:ext cx="12448674" cy="11117179"/>
          </a:xfrm>
          <a:prstGeom prst="rect">
            <a:avLst/>
          </a:prstGeom>
        </p:spPr>
        <p:txBody>
          <a:bodyPr>
            <a:noAutofit/>
          </a:bodyPr>
          <a:lstStyle/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Des changements de politique ont permis de réduire l'incidence des homicides domestiques chez les femmes (États-Unis/Australie)</a:t>
            </a:r>
            <a:endParaRPr lang="fr"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Rapports des Nations Unies et des ONG locales concernant les flux d'armes illicites et la violence fondée sur le genre et sexiste contre les femmes et les filles</a:t>
            </a:r>
            <a:endParaRPr lang="fr"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Évaluation de l'ONUDC de 500 000 armes légères et de petit calibre (ALPC) utilisées dans des milliers de cas de violence fondée sur le genre sur une période de 6 ans</a:t>
            </a:r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lang="fr"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Armes et menaces de violence utilisées pour restreindre l'accès à l'éducation </a:t>
            </a:r>
            <a:endParaRPr lang="fr"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Il a été reconnu que des mesures sont nécessaire pour aborder ces relations</a:t>
            </a:r>
          </a:p>
        </p:txBody>
      </p:sp>
      <p:pic>
        <p:nvPicPr>
          <p:cNvPr id="3" name="Content Placeholder 2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4237586" y="7578127"/>
            <a:ext cx="8367712" cy="201493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37586" y="3198388"/>
            <a:ext cx="8367712" cy="11900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4249957" y="10330143"/>
            <a:ext cx="8355342" cy="171204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37586" y="5064280"/>
            <a:ext cx="8367712" cy="2076199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Export Control Risk Assessments and GBV"/>
          <p:cNvSpPr txBox="1">
            <a:spLocks noGrp="1"/>
          </p:cNvSpPr>
          <p:nvPr>
            <p:ph type="title"/>
          </p:nvPr>
        </p:nvSpPr>
        <p:spPr>
          <a:xfrm>
            <a:off x="1354668" y="1219200"/>
            <a:ext cx="17193336" cy="1647986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l" rtl="0"/>
            <a:r>
              <a:rPr lang="fr" sz="6600" b="1" i="0" u="none" baseline="0">
                <a:solidFill>
                  <a:schemeClr val="bg1"/>
                </a:solidFill>
              </a:rPr>
              <a:t>Évaluations des risques à l’égard des contrôles à l’exportation</a:t>
            </a:r>
            <a:endParaRPr sz="6600" dirty="0">
              <a:solidFill>
                <a:schemeClr val="bg1"/>
              </a:solidFill>
            </a:endParaRPr>
          </a:p>
        </p:txBody>
      </p:sp>
      <p:sp>
        <p:nvSpPr>
          <p:cNvPr id="176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r>
              <a:rPr lang="fr" b="0" i="0" u="none" baseline="0"/>
              <a:t> </a:t>
            </a:r>
          </a:p>
        </p:txBody>
      </p:sp>
      <p:sp>
        <p:nvSpPr>
          <p:cNvPr id="177" name="Export controls as a core component of upholding states’ international obligation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Les contrôles à l'exportation en tant qu'élément central du respect des obligations internationales des États </a:t>
            </a:r>
            <a:endParaRPr lang="fr"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L'un des outils les plus puissants à notre disposition pour lutter contre le détournement illicite et la prolifération des armes</a:t>
            </a:r>
            <a:endParaRPr lang="fr"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Évaluations des risques par rapport à la destination, à l'utilisateur final et à l'utilisation commune</a:t>
            </a:r>
            <a:endParaRPr lang="fr"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685800" indent="-685800" algn="l" rtl="0">
              <a:buFont typeface="Arial" panose="020B0604020202020204" pitchFamily="34" charset="0"/>
              <a:buChar char="•"/>
            </a:pPr>
            <a:r>
              <a:rPr lang="fr" sz="4800" b="0" i="0" u="none" baseline="0"/>
              <a:t>Violences fondées sur le genre historiquement non prises en compte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lide Title"/>
          <p:cNvSpPr txBox="1">
            <a:spLocks noGrp="1"/>
          </p:cNvSpPr>
          <p:nvPr>
            <p:ph type="title"/>
          </p:nvPr>
        </p:nvSpPr>
        <p:spPr>
          <a:xfrm>
            <a:off x="1354668" y="642264"/>
            <a:ext cx="21945600" cy="1388013"/>
          </a:xfrm>
          <a:prstGeom prst="rect">
            <a:avLst/>
          </a:prstGeom>
        </p:spPr>
        <p:txBody>
          <a:bodyPr>
            <a:noAutofit/>
          </a:bodyPr>
          <a:lstStyle/>
          <a:p>
            <a:pPr algn="l" rtl="0"/>
            <a:r>
              <a:rPr lang="fr" sz="5400" b="1" i="0" u="none" baseline="0" dirty="0">
                <a:solidFill>
                  <a:schemeClr val="bg1"/>
                </a:solidFill>
              </a:rPr>
              <a:t> La violence fondée sur le genre en tant qu'évaluation des risques</a:t>
            </a:r>
            <a:endParaRPr sz="5400" dirty="0">
              <a:solidFill>
                <a:schemeClr val="bg1"/>
              </a:solidFill>
            </a:endParaRPr>
          </a:p>
        </p:txBody>
      </p:sp>
      <p:sp>
        <p:nvSpPr>
          <p:cNvPr id="180" name="Slide Subtitle"/>
          <p:cNvSpPr txBox="1">
            <a:spLocks noGrp="1"/>
          </p:cNvSpPr>
          <p:nvPr>
            <p:ph type="body" sz="quarter" idx="21"/>
          </p:nvPr>
        </p:nvSpPr>
        <p:spPr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/>
          <a:lstStyle/>
          <a:p>
            <a:pPr algn="l" rtl="0"/>
            <a:r>
              <a:rPr lang="fr" b="0" i="0" u="none" baseline="0"/>
              <a:t> </a:t>
            </a:r>
          </a:p>
        </p:txBody>
      </p:sp>
      <p:sp>
        <p:nvSpPr>
          <p:cNvPr id="181" name="GBV can prevent widely and in many different ways, both obvious and discrete…"/>
          <p:cNvSpPr txBox="1">
            <a:spLocks noGrp="1"/>
          </p:cNvSpPr>
          <p:nvPr>
            <p:ph type="body" idx="1"/>
          </p:nvPr>
        </p:nvSpPr>
        <p:spPr>
          <a:xfrm>
            <a:off x="1354668" y="2003118"/>
            <a:ext cx="12981264" cy="9709763"/>
          </a:xfrm>
          <a:prstGeom prst="rect">
            <a:avLst/>
          </a:prstGeom>
        </p:spPr>
        <p:txBody>
          <a:bodyPr>
            <a:noAutofit/>
          </a:bodyPr>
          <a:lstStyle/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 dirty="0"/>
              <a:t>La violence fondée sur le genre peut se présenter largement et de nombreuses manières différentes, à la fois évidentes et discrètes</a:t>
            </a:r>
            <a:endParaRPr lang="fr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 dirty="0"/>
              <a:t>Défis engendrés par la sous-dénonciation de la violence fondée sur le genre en raison de facteurs sociaux et structurels</a:t>
            </a:r>
            <a:endParaRPr lang="fr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 dirty="0"/>
              <a:t>Les données peuvent être incomplètes et peu fiables</a:t>
            </a:r>
            <a:endParaRPr lang="fr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 dirty="0"/>
              <a:t>Lorsque des crimes sont signalés, ils ne sont pas toujours ventilés par sexe ou par genre</a:t>
            </a:r>
            <a:endParaRPr lang="fr"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endParaRPr sz="4800" dirty="0"/>
          </a:p>
          <a:p>
            <a:pPr marL="1143000" indent="-1143000" algn="l" rtl="0">
              <a:buFont typeface="Arial" panose="020B0604020202020204" pitchFamily="34" charset="0"/>
              <a:buChar char="•"/>
            </a:pPr>
            <a:r>
              <a:rPr lang="fr" sz="4800" b="0" i="0" u="none" baseline="0" dirty="0"/>
              <a:t>Les actes non explicites de violence fondée sur le genre peuvent être totalement absents </a:t>
            </a:r>
          </a:p>
        </p:txBody>
      </p:sp>
      <p:pic>
        <p:nvPicPr>
          <p:cNvPr id="2052" name="Picture 4" descr="How We Can Close the Gender Data Gap By Changing Algorithms | Time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71593" y="4456623"/>
            <a:ext cx="68580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Theme1">
  <a:themeElements>
    <a:clrScheme name="Standard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Standard">
      <a:majorFont>
        <a:latin typeface="Helvetica Neue"/>
        <a:ea typeface="Helvetica Neue"/>
        <a:cs typeface="Helvetica Neue"/>
      </a:majorFont>
      <a:minorFont>
        <a:latin typeface="Helvetica"/>
        <a:ea typeface="Helvetica"/>
        <a:cs typeface="Helvetica"/>
      </a:minorFont>
    </a:fontScheme>
    <a:fmtScheme name="Standard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5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  <a:extLst>
    <a:ext uri="{05A4C25C-085E-4340-85A3-A5531E510DB2}">
      <thm15:themeFamily xmlns:thm15="http://schemas.microsoft.com/office/thememl/2012/main" name="Theme1" id="{C4FBE24C-C1C8-4450-8878-6903B85FACB9}" vid="{CAEEB916-8C87-428E-BDD3-0EFA047245B0}"/>
    </a:ext>
  </a:extLst>
</a:theme>
</file>

<file path=ppt/theme/theme2.xml><?xml version="1.0" encoding="utf-8"?>
<a:theme xmlns:a="http://schemas.openxmlformats.org/drawingml/2006/main" name="21_BasicWhite">
  <a:themeElements>
    <a:clrScheme name="21_Basic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FD932"/>
      </a:accent4>
      <a:accent5>
        <a:srgbClr val="FF644E"/>
      </a:accent5>
      <a:accent6>
        <a:srgbClr val="FF42A1"/>
      </a:accent6>
      <a:hlink>
        <a:srgbClr val="0000FF"/>
      </a:hlink>
      <a:folHlink>
        <a:srgbClr val="FF00FF"/>
      </a:folHlink>
    </a:clrScheme>
    <a:fontScheme name="21_BasicWhite">
      <a:majorFont>
        <a:latin typeface="Helvetica Neue"/>
        <a:ea typeface="Helvetica Neue"/>
        <a:cs typeface="Helvetica Neue"/>
      </a:majorFont>
      <a:minorFont>
        <a:latin typeface="Helvetica Neue"/>
        <a:ea typeface="Helvetica Neue"/>
        <a:cs typeface="Helvetica Neue"/>
      </a:minorFont>
    </a:fontScheme>
    <a:fmtScheme name="21_Basic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0000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Helvetica Neue Medium"/>
            <a:ea typeface="Helvetica Neue Medium"/>
            <a:cs typeface="Helvetica Neue Medium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2438338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5E5E5E"/>
            </a:solidFill>
            <a:effectLst/>
            <a:uFillTx/>
            <a:latin typeface="+mn-lt"/>
            <a:ea typeface="+mn-ea"/>
            <a:cs typeface="+mn-cs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193</TotalTime>
  <Words>1222</Words>
  <Application>Microsoft Office PowerPoint</Application>
  <PresentationFormat>Custom</PresentationFormat>
  <Paragraphs>147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.AppleSystemUIFont</vt:lpstr>
      <vt:lpstr>Helvetica Neue</vt:lpstr>
      <vt:lpstr>Arial</vt:lpstr>
      <vt:lpstr>Georgia</vt:lpstr>
      <vt:lpstr>Helvetica</vt:lpstr>
      <vt:lpstr>Open Sans</vt:lpstr>
      <vt:lpstr>Theme1</vt:lpstr>
      <vt:lpstr> Article 7(4) du TCA</vt:lpstr>
      <vt:lpstr>Aperçu de la présentation : </vt:lpstr>
      <vt:lpstr>Violence fondée sur le genre : Concept</vt:lpstr>
      <vt:lpstr> La violence fondée sur le genre comme sujet de préoccupation</vt:lpstr>
      <vt:lpstr> </vt:lpstr>
      <vt:lpstr>Violence fondée sur le genre et commerce des armes</vt:lpstr>
      <vt:lpstr> Prévalence de la violence fondée sur le genre</vt:lpstr>
      <vt:lpstr>Évaluations des risques à l’égard des contrôles à l’exportation</vt:lpstr>
      <vt:lpstr> La violence fondée sur le genre en tant qu'évaluation des risques</vt:lpstr>
      <vt:lpstr>Article 7(4) du Traité sur le commerce des armes</vt:lpstr>
      <vt:lpstr> Interprétation 7(4)</vt:lpstr>
      <vt:lpstr> Interprétation 7(4)</vt:lpstr>
      <vt:lpstr>Réalisation d'évaluations des risques en matière de violence fondée sur le genre</vt:lpstr>
      <vt:lpstr>Mettre en œuvre des évaluations en matière de violence fondée sur le genre</vt:lpstr>
      <vt:lpstr> Ressources utiles</vt:lpstr>
      <vt:lpstr>Approche irlandaise en matière d’évaluations de la violence fondée sur le genre</vt:lpstr>
      <vt:lpstr>Merci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Article 7(4) of the ATT</dc:title>
  <dc:creator>Tobin Emma HQ-POLITICAL</dc:creator>
  <cp:lastModifiedBy>Glenda</cp:lastModifiedBy>
  <cp:revision>33</cp:revision>
  <dcterms:modified xsi:type="dcterms:W3CDTF">2021-06-09T14:37:31Z</dcterms:modified>
</cp:coreProperties>
</file>