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>
  <p:sldMasterIdLst>
    <p:sldMasterId id="2147483650" r:id="rId1"/>
  </p:sldMasterIdLst>
  <p:notesMasterIdLst>
    <p:notesMasterId r:id="rId12"/>
  </p:notesMasterIdLst>
  <p:handoutMasterIdLst>
    <p:handoutMasterId r:id="rId13"/>
  </p:handoutMasterIdLst>
  <p:sldIdLst>
    <p:sldId id="297" r:id="rId2"/>
    <p:sldId id="298" r:id="rId3"/>
    <p:sldId id="349" r:id="rId4"/>
    <p:sldId id="351" r:id="rId5"/>
    <p:sldId id="299" r:id="rId6"/>
    <p:sldId id="357" r:id="rId7"/>
    <p:sldId id="359" r:id="rId8"/>
    <p:sldId id="335" r:id="rId9"/>
    <p:sldId id="360" r:id="rId10"/>
    <p:sldId id="348" r:id="rId11"/>
  </p:sldIdLst>
  <p:sldSz cx="9144000" cy="6858000" type="screen4x3"/>
  <p:notesSz cx="6810375" cy="99425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89720" autoAdjust="0"/>
  </p:normalViewPr>
  <p:slideViewPr>
    <p:cSldViewPr>
      <p:cViewPr varScale="1">
        <p:scale>
          <a:sx n="81" d="100"/>
          <a:sy n="81" d="100"/>
        </p:scale>
        <p:origin x="119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235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0CE5AF4C-699E-C949-8BC9-524F8F4A78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EE5AC97-42AC-2943-8B58-2BA8D79F3F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pPr>
              <a:defRPr/>
            </a:pPr>
            <a:fld id="{F852FF51-8A42-BF42-A906-B7CCE2937255}" type="datetimeFigureOut">
              <a:rPr lang="nl-NL"/>
              <a:pPr>
                <a:defRPr/>
              </a:pPr>
              <a:t>17-03-2021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A79B02A-1143-5A4A-A884-E8E9875104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C05ECF7-CCE1-D548-A0C3-367DAE8E89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8475"/>
          </a:xfrm>
          <a:prstGeom prst="rect">
            <a:avLst/>
          </a:prstGeom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0AAEBAC-7A01-8041-AF03-5FEAFF338EAA}" type="slidenum">
              <a:rPr lang="nl-NL" altLang="nl-NL"/>
              <a:pPr/>
              <a:t>‹N°›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D4BD0E4-5FD3-E841-908D-1986D88008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24" tIns="45862" rIns="91724" bIns="45862" numCol="1" anchor="t" anchorCtr="0" compatLnSpc="1">
            <a:prstTxWarp prst="textNoShape">
              <a:avLst/>
            </a:prstTxWarp>
          </a:bodyPr>
          <a:lstStyle>
            <a:lvl1pPr defTabSz="91745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A6F3C1D-2D49-4E4E-8AEF-830AFA8CE1F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24" tIns="45862" rIns="91724" bIns="45862" numCol="1" anchor="t" anchorCtr="0" compatLnSpc="1">
            <a:prstTxWarp prst="textNoShape">
              <a:avLst/>
            </a:prstTxWarp>
          </a:bodyPr>
          <a:lstStyle>
            <a:lvl1pPr algn="r" defTabSz="91745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9BF0EAD-A99E-7647-927B-7D8A4402BD7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9E00E156-110D-AC44-AEF7-9D7BC984C3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8300" cy="44735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24" tIns="45862" rIns="91724" bIns="45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112CFEE1-6B14-ED48-AFD8-84B9D7108AE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24" tIns="45862" rIns="91724" bIns="45862" numCol="1" anchor="b" anchorCtr="0" compatLnSpc="1">
            <a:prstTxWarp prst="textNoShape">
              <a:avLst/>
            </a:prstTxWarp>
          </a:bodyPr>
          <a:lstStyle>
            <a:lvl1pPr defTabSz="91745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4BA00F7B-250F-4843-8E8C-7894A7A073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24" tIns="45862" rIns="91724" bIns="45862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0A61BDB2-FAF8-0244-9F27-5692BE372582}" type="slidenum">
              <a:rPr lang="de-DE" altLang="de-DE"/>
              <a:pPr/>
              <a:t>‹N°›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bildplatzhalter 1">
            <a:extLst>
              <a:ext uri="{FF2B5EF4-FFF2-40B4-BE49-F238E27FC236}">
                <a16:creationId xmlns:a16="http://schemas.microsoft.com/office/drawing/2014/main" id="{98721917-E5A4-8348-A9F2-A30D224BD2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Notizenplatzhalter 2">
            <a:extLst>
              <a:ext uri="{FF2B5EF4-FFF2-40B4-BE49-F238E27FC236}">
                <a16:creationId xmlns:a16="http://schemas.microsoft.com/office/drawing/2014/main" id="{371DF227-5758-C74D-8B9C-D6636956B8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9220" name="Foliennummernplatzhalter 3">
            <a:extLst>
              <a:ext uri="{FF2B5EF4-FFF2-40B4-BE49-F238E27FC236}">
                <a16:creationId xmlns:a16="http://schemas.microsoft.com/office/drawing/2014/main" id="{85B19EE4-C6B8-4049-B3A6-C5A5EDA79B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4538" indent="-28575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6175" indent="-22860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4963" indent="-22860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63750" indent="-22860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09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81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353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925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106FBCA-E3AE-5741-A9E5-DBD692FC67DE}" type="slidenum">
              <a:rPr lang="de-DE" altLang="en-US" sz="1200">
                <a:latin typeface="Times New Roman" panose="02020603050405020304" pitchFamily="18" charset="0"/>
              </a:rPr>
              <a:pPr/>
              <a:t>1</a:t>
            </a:fld>
            <a:endParaRPr lang="de-DE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CCD363C0-034D-C548-AF88-ECF10E291A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4538" indent="-28575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6175" indent="-22860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4963" indent="-22860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63750" indent="-22860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09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81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353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925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603DD56-776F-E44E-ADA9-A494B5AF69DF}" type="slidenum">
              <a:rPr lang="de-DE" altLang="de-DE" sz="12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de-DE" altLang="de-DE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C6881F1-BC90-0446-A25E-0BE976A1C42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22338" y="747713"/>
            <a:ext cx="4979987" cy="37338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69B7281B-D21B-6941-A019-D72761DF4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2625" y="4727575"/>
            <a:ext cx="5457825" cy="4483100"/>
          </a:xfrm>
        </p:spPr>
        <p:txBody>
          <a:bodyPr lIns="87883" tIns="43941" rIns="87883" bIns="43941"/>
          <a:lstStyle/>
          <a:p>
            <a:pPr marL="229355" indent="-229355">
              <a:buFontTx/>
              <a:buAutoNum type="arabicPeriod"/>
              <a:defRPr/>
            </a:pPr>
            <a:r>
              <a:rPr lang="en-US" altLang="de-DE" dirty="0"/>
              <a:t>Treaty applies to all conventional arms within the following categories:</a:t>
            </a:r>
          </a:p>
          <a:p>
            <a:pPr>
              <a:defRPr/>
            </a:pPr>
            <a:endParaRPr lang="en-US" altLang="de-DE" dirty="0"/>
          </a:p>
          <a:p>
            <a:pPr marL="229355" indent="-229355">
              <a:buFontTx/>
              <a:buAutoNum type="arabicPeriod"/>
              <a:defRPr/>
            </a:pPr>
            <a:endParaRPr lang="en-US" altLang="de-DE" dirty="0"/>
          </a:p>
          <a:p>
            <a:pPr marL="229355" indent="-229355">
              <a:buFontTx/>
              <a:buAutoNum type="arabicPeriod"/>
              <a:defRPr/>
            </a:pPr>
            <a:endParaRPr lang="en-US" alt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jdelijke aanduiding voor dia-afbeelding 1">
            <a:extLst>
              <a:ext uri="{FF2B5EF4-FFF2-40B4-BE49-F238E27FC236}">
                <a16:creationId xmlns:a16="http://schemas.microsoft.com/office/drawing/2014/main" id="{9CC0BF33-E498-0843-8D49-0CAA1CAE0E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Tijdelijke aanduiding voor notities 2">
            <a:extLst>
              <a:ext uri="{FF2B5EF4-FFF2-40B4-BE49-F238E27FC236}">
                <a16:creationId xmlns:a16="http://schemas.microsoft.com/office/drawing/2014/main" id="{21B0FC43-192D-2A47-B1CF-56D682AB7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altLang="nl-NL"/>
          </a:p>
        </p:txBody>
      </p:sp>
      <p:sp>
        <p:nvSpPr>
          <p:cNvPr id="13316" name="Tijdelijke aanduiding voor dianummer 3">
            <a:extLst>
              <a:ext uri="{FF2B5EF4-FFF2-40B4-BE49-F238E27FC236}">
                <a16:creationId xmlns:a16="http://schemas.microsoft.com/office/drawing/2014/main" id="{4040A031-C7FF-B84C-B8E1-E851F737D0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59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59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59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59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DEAF4BC-F236-6F48-BCCE-8BE6F08C2289}" type="slidenum">
              <a:rPr lang="de-DE" altLang="de-DE" sz="1200">
                <a:latin typeface="Times New Roman" panose="02020603050405020304" pitchFamily="18" charset="0"/>
              </a:rPr>
              <a:pPr/>
              <a:t>3</a:t>
            </a:fld>
            <a:endParaRPr lang="de-DE" altLang="de-DE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jdelijke aanduiding voor dia-afbeelding 1">
            <a:extLst>
              <a:ext uri="{FF2B5EF4-FFF2-40B4-BE49-F238E27FC236}">
                <a16:creationId xmlns:a16="http://schemas.microsoft.com/office/drawing/2014/main" id="{51E12426-4375-2241-A41B-DBF20DC7A0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Tijdelijke aanduiding voor notities 2">
            <a:extLst>
              <a:ext uri="{FF2B5EF4-FFF2-40B4-BE49-F238E27FC236}">
                <a16:creationId xmlns:a16="http://schemas.microsoft.com/office/drawing/2014/main" id="{055CDC63-E3A1-214F-B9FC-206415FE7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altLang="nl-NL"/>
          </a:p>
        </p:txBody>
      </p:sp>
      <p:sp>
        <p:nvSpPr>
          <p:cNvPr id="15364" name="Tijdelijke aanduiding voor dianummer 3">
            <a:extLst>
              <a:ext uri="{FF2B5EF4-FFF2-40B4-BE49-F238E27FC236}">
                <a16:creationId xmlns:a16="http://schemas.microsoft.com/office/drawing/2014/main" id="{AF33B390-F60B-2447-ACA9-FAC0180094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59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59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59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59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59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482F14C-7625-4C41-96FE-CCB59F4BE941}" type="slidenum">
              <a:rPr lang="de-DE" altLang="de-DE" sz="1200">
                <a:latin typeface="Times New Roman" panose="02020603050405020304" pitchFamily="18" charset="0"/>
              </a:rPr>
              <a:pPr/>
              <a:t>4</a:t>
            </a:fld>
            <a:endParaRPr lang="de-DE" altLang="de-DE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477AE359-8809-EB42-87D5-BE131AACD2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4538" indent="-28575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6175" indent="-22860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4963" indent="-22860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63750" indent="-22860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09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81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353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925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F35DD03-986C-D248-A70B-B23A4DA63EEC}" type="slidenum">
              <a:rPr lang="de-DE" altLang="de-DE" sz="12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5</a:t>
            </a:fld>
            <a:endParaRPr lang="de-DE" altLang="de-DE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8B24438-C7B4-E54D-B865-B4D285ECD94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922338" y="747713"/>
            <a:ext cx="4979987" cy="3733800"/>
          </a:xfrm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A40480C-A8BC-8F40-839F-4E095305C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2625" y="4727575"/>
            <a:ext cx="5457825" cy="4483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883" tIns="43941" rIns="87883" bIns="43941"/>
          <a:lstStyle/>
          <a:p>
            <a:pPr marL="228600" indent="-228600">
              <a:buFontTx/>
              <a:buAutoNum type="arabicPeriod"/>
            </a:pPr>
            <a:r>
              <a:rPr lang="en-US" altLang="de-DE"/>
              <a:t>For the purpose of this Treaty: the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3CAFA49-F81D-6B4C-A165-BF435F571B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90963" y="9207500"/>
            <a:ext cx="2976562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22" tIns="47311" rIns="94622" bIns="47311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20000"/>
              </a:spcBef>
              <a:buFontTx/>
              <a:buChar char="•"/>
            </a:pPr>
            <a:fld id="{DA8DF24E-6DB0-9547-9247-7B18135B86F0}" type="slidenum">
              <a:rPr lang="nl-NL" altLang="nl-NL">
                <a:solidFill>
                  <a:srgbClr val="000000"/>
                </a:solidFill>
                <a:latin typeface="Verdana" panose="020B0604030504040204" pitchFamily="34" charset="0"/>
              </a:rPr>
              <a:pPr algn="r">
                <a:spcBef>
                  <a:spcPct val="20000"/>
                </a:spcBef>
                <a:buFontTx/>
                <a:buChar char="•"/>
              </a:pPr>
              <a:t>6</a:t>
            </a:fld>
            <a:endParaRPr lang="nl-NL" altLang="nl-NL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90ABF4EA-994D-1A4E-82B1-450E1A0792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3AFD2D9-02E0-F14B-89A2-3E441F536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nl-NL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ED09BBDA-E126-D14A-AE95-A3D65E643C3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90963" y="9207500"/>
            <a:ext cx="2976562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22" tIns="47311" rIns="94622" bIns="47311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20000"/>
              </a:spcBef>
              <a:buFontTx/>
              <a:buChar char="•"/>
            </a:pPr>
            <a:fld id="{A04E8E02-EA85-0149-9D68-FFE691C100AB}" type="slidenum">
              <a:rPr lang="nl-NL" altLang="nl-NL">
                <a:solidFill>
                  <a:srgbClr val="000000"/>
                </a:solidFill>
                <a:latin typeface="Verdana" panose="020B0604030504040204" pitchFamily="34" charset="0"/>
              </a:rPr>
              <a:pPr algn="r">
                <a:spcBef>
                  <a:spcPct val="20000"/>
                </a:spcBef>
                <a:buFontTx/>
                <a:buChar char="•"/>
              </a:pPr>
              <a:t>7</a:t>
            </a:fld>
            <a:endParaRPr lang="nl-NL" altLang="nl-NL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548937B-620B-4A49-9592-4AB048F554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01AD77F-2A24-9145-9479-7F2EFDF31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nl-NL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jdelijke aanduiding voor dia-afbeelding 1">
            <a:extLst>
              <a:ext uri="{FF2B5EF4-FFF2-40B4-BE49-F238E27FC236}">
                <a16:creationId xmlns:a16="http://schemas.microsoft.com/office/drawing/2014/main" id="{19625261-F91E-7642-8C9D-5FFD67D7E3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Tijdelijke aanduiding voor notities 2">
            <a:extLst>
              <a:ext uri="{FF2B5EF4-FFF2-40B4-BE49-F238E27FC236}">
                <a16:creationId xmlns:a16="http://schemas.microsoft.com/office/drawing/2014/main" id="{7B41B34A-5431-9547-B88C-2BE15EBBC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altLang="nl-NL"/>
          </a:p>
        </p:txBody>
      </p:sp>
      <p:sp>
        <p:nvSpPr>
          <p:cNvPr id="23556" name="Tijdelijke aanduiding voor dianummer 3">
            <a:extLst>
              <a:ext uri="{FF2B5EF4-FFF2-40B4-BE49-F238E27FC236}">
                <a16:creationId xmlns:a16="http://schemas.microsoft.com/office/drawing/2014/main" id="{B35379C7-416A-8D4A-AD58-43F15045E9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4538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375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095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815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535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55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fld id="{E05C5246-3326-6149-841E-191C99F7F1D5}" type="slidenum">
              <a:rPr lang="nl-NL" altLang="nl-NL">
                <a:solidFill>
                  <a:srgbClr val="000000"/>
                </a:solidFill>
                <a:latin typeface="Verdana" panose="020B0604030504040204" pitchFamily="34" charset="0"/>
              </a:rPr>
              <a:pPr>
                <a:spcBef>
                  <a:spcPct val="20000"/>
                </a:spcBef>
              </a:pPr>
              <a:t>8</a:t>
            </a:fld>
            <a:endParaRPr lang="nl-NL" altLang="nl-NL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>
            <a:extLst>
              <a:ext uri="{FF2B5EF4-FFF2-40B4-BE49-F238E27FC236}">
                <a16:creationId xmlns:a16="http://schemas.microsoft.com/office/drawing/2014/main" id="{2BBDE00E-34CF-9E42-8580-FA0AF76072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Notizenplatzhalter 2">
            <a:extLst>
              <a:ext uri="{FF2B5EF4-FFF2-40B4-BE49-F238E27FC236}">
                <a16:creationId xmlns:a16="http://schemas.microsoft.com/office/drawing/2014/main" id="{A00DB662-6712-734A-A9C0-0BB9E1D3F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26628" name="Foliennummernplatzhalter 3">
            <a:extLst>
              <a:ext uri="{FF2B5EF4-FFF2-40B4-BE49-F238E27FC236}">
                <a16:creationId xmlns:a16="http://schemas.microsoft.com/office/drawing/2014/main" id="{E108DE25-CC35-BC42-BD81-D196AB5856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4538" indent="-28575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6175" indent="-22860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4963" indent="-22860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63750" indent="-228600" defTabSz="9175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209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81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353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9255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76C9B88-CF77-164A-896B-13D5770FED17}" type="slidenum">
              <a:rPr lang="de-DE" altLang="en-US" sz="1200">
                <a:latin typeface="Times New Roman" panose="02020603050405020304" pitchFamily="18" charset="0"/>
              </a:rPr>
              <a:pPr/>
              <a:t>10</a:t>
            </a:fld>
            <a:endParaRPr lang="de-DE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export-control.jrc.ec.europa.eu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3" descr="Flagge_Verlauf_15_Prozent">
            <a:extLst>
              <a:ext uri="{FF2B5EF4-FFF2-40B4-BE49-F238E27FC236}">
                <a16:creationId xmlns:a16="http://schemas.microsoft.com/office/drawing/2014/main" id="{62544B19-5A20-C247-B3DC-88F921BF63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2150"/>
            <a:ext cx="91440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4">
            <a:extLst>
              <a:ext uri="{FF2B5EF4-FFF2-40B4-BE49-F238E27FC236}">
                <a16:creationId xmlns:a16="http://schemas.microsoft.com/office/drawing/2014/main" id="{7FB2FC3A-DDC9-7B49-B4ED-7EF7EFCBC5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177925"/>
            <a:ext cx="9144000" cy="719138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BDC13A03-ABA6-F94E-9FAF-745B4294D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225" y="5913438"/>
            <a:ext cx="5797550" cy="46831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GB" altLang="de-DE" b="1" u="sng" dirty="0">
                <a:hlinkClick r:id="rId3"/>
              </a:rPr>
              <a:t>https://export-control.jrc.ec.europa.eu/</a:t>
            </a:r>
            <a:endParaRPr lang="de-DE" altLang="de-DE" sz="1800" dirty="0">
              <a:solidFill>
                <a:srgbClr val="3333CC"/>
              </a:solidFill>
              <a:latin typeface="Verdana" pitchFamily="34" charset="0"/>
            </a:endParaRP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75494" y="2463800"/>
            <a:ext cx="7593012" cy="719138"/>
          </a:xfrm>
        </p:spPr>
        <p:txBody>
          <a:bodyPr/>
          <a:lstStyle>
            <a:lvl1pPr>
              <a:defRPr sz="3600" b="0">
                <a:solidFill>
                  <a:srgbClr val="333399"/>
                </a:solidFill>
              </a:defRPr>
            </a:lvl1pPr>
          </a:lstStyle>
          <a:p>
            <a:pPr lvl="0"/>
            <a:r>
              <a:rPr lang="de-DE" altLang="de-DE" noProof="0" dirty="0"/>
              <a:t>Mastertitelformat bearbeiten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75494" y="3417888"/>
            <a:ext cx="7593012" cy="431800"/>
          </a:xfrm>
        </p:spPr>
        <p:txBody>
          <a:bodyPr lIns="36000" tIns="36000" rIns="36000" bIns="36000"/>
          <a:lstStyle>
            <a:lvl1pPr marL="0" indent="0">
              <a:buFont typeface="Wingdings 3" pitchFamily="18" charset="2"/>
              <a:buNone/>
              <a:defRPr sz="2000"/>
            </a:lvl1pPr>
          </a:lstStyle>
          <a:p>
            <a:pPr lvl="0"/>
            <a:endParaRPr lang="de-DE" altLang="de-DE" noProof="0" dirty="0"/>
          </a:p>
        </p:txBody>
      </p:sp>
    </p:spTree>
    <p:extLst>
      <p:ext uri="{BB962C8B-B14F-4D97-AF65-F5344CB8AC3E}">
        <p14:creationId xmlns:p14="http://schemas.microsoft.com/office/powerpoint/2010/main" val="343405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614A521-8835-504B-980C-1526A8E5638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F809344-622B-9547-A1C7-EAC51767AF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3F1549-0A25-5C4F-8220-C0E8BDE517FC}" type="slidenum">
              <a:rPr lang="de-DE" altLang="de-DE"/>
              <a:pPr/>
              <a:t>‹N°›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2194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69372556-CF23-C440-8B77-276C7F14BFD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58888" y="2068513"/>
            <a:ext cx="7634287" cy="4513262"/>
          </a:xfrm>
          <a:prstGeom prst="rect">
            <a:avLst/>
          </a:prstGeom>
          <a:noFill/>
          <a:ln>
            <a:noFill/>
          </a:ln>
          <a:effectLst/>
        </p:spPr>
        <p:txBody>
          <a:bodyPr lIns="80147" tIns="40074" rIns="80147" bIns="4007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kumimoji="1" lang="en-US" altLang="de-DE" sz="1800" b="1">
                <a:latin typeface="BundesSans Office" pitchFamily="34" charset="0"/>
              </a:rPr>
              <a:t>Contact: </a:t>
            </a:r>
          </a:p>
          <a:p>
            <a:pPr eaLnBrk="1" hangingPunct="1">
              <a:defRPr/>
            </a:pPr>
            <a:endParaRPr kumimoji="1" lang="en-US" altLang="de-DE" sz="1800" b="1">
              <a:latin typeface="BundesSans Office" pitchFamily="34" charset="0"/>
            </a:endParaRPr>
          </a:p>
          <a:p>
            <a:pPr eaLnBrk="1" hangingPunct="1">
              <a:defRPr/>
            </a:pPr>
            <a:r>
              <a:rPr kumimoji="1" lang="en-US" altLang="de-DE" sz="1800" b="1">
                <a:latin typeface="BundesSans Office" pitchFamily="34" charset="0"/>
              </a:rPr>
              <a:t>NN</a:t>
            </a:r>
          </a:p>
          <a:p>
            <a:pPr eaLnBrk="1" hangingPunct="1">
              <a:defRPr/>
            </a:pPr>
            <a:r>
              <a:rPr kumimoji="1" lang="en-US" altLang="de-DE" sz="1800">
                <a:latin typeface="BundesSans Office" pitchFamily="34" charset="0"/>
              </a:rPr>
              <a:t>Division/Department</a:t>
            </a:r>
          </a:p>
          <a:p>
            <a:pPr eaLnBrk="1" hangingPunct="1">
              <a:defRPr/>
            </a:pPr>
            <a:r>
              <a:rPr kumimoji="1" lang="en-US" altLang="de-DE" sz="1800">
                <a:latin typeface="BundesSans Office" pitchFamily="34" charset="0"/>
              </a:rPr>
              <a:t>Authority</a:t>
            </a:r>
          </a:p>
          <a:p>
            <a:pPr eaLnBrk="1" hangingPunct="1">
              <a:defRPr/>
            </a:pPr>
            <a:r>
              <a:rPr kumimoji="1" lang="en-US" altLang="de-DE" sz="1800">
                <a:latin typeface="BundesSans Office" pitchFamily="34" charset="0"/>
              </a:rPr>
              <a:t>Title</a:t>
            </a:r>
          </a:p>
          <a:p>
            <a:pPr eaLnBrk="1" hangingPunct="1">
              <a:defRPr/>
            </a:pPr>
            <a:r>
              <a:rPr kumimoji="1" lang="en-US" altLang="de-DE" sz="1800">
                <a:latin typeface="BundesSans Office" pitchFamily="34" charset="0"/>
              </a:rPr>
              <a:t>Phone:	</a:t>
            </a:r>
          </a:p>
          <a:p>
            <a:pPr eaLnBrk="1" hangingPunct="1">
              <a:defRPr/>
            </a:pPr>
            <a:r>
              <a:rPr kumimoji="1" lang="en-US" altLang="de-DE" sz="1800">
                <a:latin typeface="BundesSans Office" pitchFamily="34" charset="0"/>
              </a:rPr>
              <a:t>E-mail: 	</a:t>
            </a:r>
          </a:p>
          <a:p>
            <a:pPr eaLnBrk="1" hangingPunct="1">
              <a:defRPr/>
            </a:pPr>
            <a:endParaRPr kumimoji="1" lang="en-US" altLang="de-DE" sz="1800">
              <a:latin typeface="BundesSans Office" pitchFamily="34" charset="0"/>
            </a:endParaRPr>
          </a:p>
          <a:p>
            <a:pPr eaLnBrk="1" hangingPunct="1">
              <a:defRPr/>
            </a:pPr>
            <a:r>
              <a:rPr kumimoji="1" lang="en-US" altLang="de-DE" sz="1800" b="1">
                <a:latin typeface="BundesSans Office" pitchFamily="34" charset="0"/>
              </a:rPr>
              <a:t>EU-Outreach </a:t>
            </a:r>
          </a:p>
          <a:p>
            <a:pPr eaLnBrk="1" hangingPunct="1">
              <a:defRPr/>
            </a:pPr>
            <a:r>
              <a:rPr kumimoji="1" lang="en-US" altLang="de-DE" sz="1800">
                <a:latin typeface="BundesSans Office" pitchFamily="34" charset="0"/>
              </a:rPr>
              <a:t>German Federal Office for Economic Affairs and Export Control (BAFA)</a:t>
            </a:r>
          </a:p>
          <a:p>
            <a:pPr eaLnBrk="1" hangingPunct="1">
              <a:defRPr/>
            </a:pPr>
            <a:r>
              <a:rPr kumimoji="1" lang="en-US" altLang="de-DE" sz="1800">
                <a:latin typeface="BundesSans Office" pitchFamily="34" charset="0"/>
              </a:rPr>
              <a:t>Phone: 	+49 (0)6196 908 2602</a:t>
            </a:r>
          </a:p>
          <a:p>
            <a:pPr eaLnBrk="1" hangingPunct="1">
              <a:defRPr/>
            </a:pPr>
            <a:r>
              <a:rPr kumimoji="1" lang="en-US" altLang="de-DE" sz="1800">
                <a:latin typeface="BundesSans Office" pitchFamily="34" charset="0"/>
              </a:rPr>
              <a:t>E-mail:	att@bafa.bund.de</a:t>
            </a:r>
          </a:p>
          <a:p>
            <a:pPr eaLnBrk="1" hangingPunct="1">
              <a:defRPr/>
            </a:pPr>
            <a:r>
              <a:rPr kumimoji="1" lang="en-US" altLang="de-DE" sz="1800">
                <a:latin typeface="BundesSans Office" pitchFamily="34" charset="0"/>
              </a:rPr>
              <a:t>Website:</a:t>
            </a:r>
            <a:r>
              <a:rPr kumimoji="1" lang="en-US" altLang="de-DE" sz="1800" b="1">
                <a:latin typeface="BundesSans Office" pitchFamily="34" charset="0"/>
              </a:rPr>
              <a:t> </a:t>
            </a:r>
            <a:r>
              <a:rPr kumimoji="1" lang="en-US" altLang="de-DE" sz="1800">
                <a:latin typeface="BundesSans Office" pitchFamily="34" charset="0"/>
              </a:rPr>
              <a:t>https://export-control.jrc.ec.europa.eu/ 	http://www.bafa.eu/bafa/en/export_control/eu-</a:t>
            </a:r>
            <a:r>
              <a:rPr kumimoji="1" lang="lv-LV" altLang="de-DE" sz="1800">
                <a:latin typeface="BundesSans Office" pitchFamily="34" charset="0"/>
              </a:rPr>
              <a:t>	</a:t>
            </a:r>
            <a:r>
              <a:rPr kumimoji="1" lang="en-US" altLang="de-DE" sz="1800">
                <a:latin typeface="BundesSans Office" pitchFamily="34" charset="0"/>
              </a:rPr>
              <a:t>outreach/index.html	</a:t>
            </a:r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611188" y="1341438"/>
            <a:ext cx="8097837" cy="534987"/>
          </a:xfrm>
        </p:spPr>
        <p:txBody>
          <a:bodyPr/>
          <a:lstStyle/>
          <a:p>
            <a:r>
              <a:rPr lang="de-DE" altLang="en-US" dirty="0" err="1"/>
              <a:t>Thank</a:t>
            </a:r>
            <a:r>
              <a:rPr lang="de-DE" altLang="en-US" dirty="0"/>
              <a:t> </a:t>
            </a:r>
            <a:r>
              <a:rPr lang="de-DE" altLang="en-US" dirty="0" err="1"/>
              <a:t>you</a:t>
            </a:r>
            <a:r>
              <a:rPr lang="de-DE" altLang="en-US" dirty="0"/>
              <a:t> </a:t>
            </a:r>
            <a:r>
              <a:rPr lang="de-DE" altLang="en-US" dirty="0" err="1"/>
              <a:t>for</a:t>
            </a:r>
            <a:r>
              <a:rPr lang="de-DE" altLang="en-US" dirty="0"/>
              <a:t> </a:t>
            </a:r>
            <a:r>
              <a:rPr lang="de-DE" altLang="en-US" dirty="0" err="1"/>
              <a:t>your</a:t>
            </a:r>
            <a:r>
              <a:rPr lang="de-DE" altLang="en-US" dirty="0"/>
              <a:t> </a:t>
            </a:r>
            <a:r>
              <a:rPr lang="de-DE" altLang="en-US" dirty="0" err="1"/>
              <a:t>attention</a:t>
            </a:r>
            <a:r>
              <a:rPr lang="de-DE" altLang="en-US" dirty="0"/>
              <a:t>!</a:t>
            </a:r>
          </a:p>
          <a:p>
            <a:endParaRPr lang="en-GB" altLang="en-US" dirty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DCBB547F-2691-664C-8826-D9D372257C9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06B080-9085-DE4D-A67D-7BC15A32DF5B}" type="slidenum">
              <a:rPr lang="de-DE" altLang="de-DE"/>
              <a:pPr/>
              <a:t>‹N°›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15359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198566C9-02E6-064E-AE24-5F0B872EE11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35B09F06-1C3A-8748-A80F-8C4B5887CF0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204D70-54D9-4D48-AB31-2575BCD00C04}" type="slidenum">
              <a:rPr lang="de-DE" altLang="de-DE"/>
              <a:pPr/>
              <a:t>‹N°›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4395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1433BD9A-E68B-BA4A-955C-66618FB0B50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C18AD04-0509-1E46-BA27-53E70474C87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4D732E-7920-BA4F-BC05-7B489FD39DDF}" type="slidenum">
              <a:rPr lang="de-DE" altLang="de-DE"/>
              <a:pPr/>
              <a:t>‹N°›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0244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8CD87259-19C9-3C4E-B5F6-EF9FE0FB3C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11188" y="1417638"/>
            <a:ext cx="5329237" cy="360362"/>
          </a:xfrm>
          <a:prstGeom prst="rect">
            <a:avLst/>
          </a:prstGeom>
          <a:noFill/>
          <a:ln>
            <a:noFill/>
          </a:ln>
        </p:spPr>
        <p:txBody>
          <a:bodyPr lIns="36000" tIns="36000" rIns="36000" bIns="36000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de-DE" altLang="en-US" sz="2000" b="1">
                <a:solidFill>
                  <a:schemeClr val="bg1"/>
                </a:solidFill>
              </a:rPr>
              <a:t>Titelmasterformat durch Klicken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780125C-CE99-7044-A63A-F187D97FD22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1939F35-EC4D-3941-8F3A-2E4B9F1D7A6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A6A4D5-FF29-2F49-B63B-1F5BA01498CD}" type="slidenum">
              <a:rPr lang="de-DE" altLang="de-DE"/>
              <a:pPr/>
              <a:t>‹N°›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7744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2205038"/>
            <a:ext cx="3971925" cy="352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4075" y="2205038"/>
            <a:ext cx="3973513" cy="352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608D762-815F-8B43-A24E-9ED6CFCBB61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BC63177-F83F-5C49-AD78-E942B05934A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E5877D-76CB-F24C-B4AE-D2B8DF9EA896}" type="slidenum">
              <a:rPr lang="de-DE" altLang="de-DE"/>
              <a:pPr/>
              <a:t>‹N°›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674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611188" y="1417638"/>
            <a:ext cx="5329237" cy="36036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41078BE-29C4-4547-98D5-D95067820D0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1859B05-A855-1848-99E7-E301BEFDDC8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59D51A-668C-FE47-89B2-F4C3EFA5D42C}" type="slidenum">
              <a:rPr lang="de-DE" altLang="de-DE"/>
              <a:pPr/>
              <a:t>‹N°›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0386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2947F2D5-EABB-1840-B57B-9674765BF0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CCD00C7-26B3-C34B-910A-F8B93F6E7A0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5AC83-ADEC-4846-9BE5-D32EB5F09FCD}" type="slidenum">
              <a:rPr lang="de-DE" altLang="de-DE"/>
              <a:pPr/>
              <a:t>‹N°›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9417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611188" y="1417638"/>
            <a:ext cx="5329237" cy="36036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899DAFF-D23E-A44D-A2F0-CAD8B6F39EA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8F8B418-B3B0-4E40-8B2D-5A52A8EC9CD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60218B-2AE8-3E44-A545-D1F65DD69688}" type="slidenum">
              <a:rPr lang="de-DE" altLang="de-DE"/>
              <a:pPr/>
              <a:t>‹N°›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3635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2204864"/>
            <a:ext cx="8075240" cy="39212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11188" y="1417638"/>
            <a:ext cx="5329237" cy="36036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5670193E-E4DF-F249-ADC0-C96395CBEEA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8C4C73E5-2D88-4D45-BCCC-6C3F0C45D7E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4F9FFF-45BB-4940-A32A-FC057A2148AD}" type="slidenum">
              <a:rPr lang="de-DE" altLang="de-DE"/>
              <a:pPr/>
              <a:t>‹N°›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5784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7B203677-802A-C647-B879-85CCC43FD30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11188" y="1417638"/>
            <a:ext cx="5329237" cy="360362"/>
          </a:xfrm>
          <a:prstGeom prst="rect">
            <a:avLst/>
          </a:prstGeom>
          <a:noFill/>
          <a:ln>
            <a:noFill/>
          </a:ln>
        </p:spPr>
        <p:txBody>
          <a:bodyPr lIns="36000" tIns="36000" rIns="36000" bIns="36000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de-DE" altLang="en-US" sz="2000" b="1">
                <a:solidFill>
                  <a:schemeClr val="bg1"/>
                </a:solidFill>
              </a:rPr>
              <a:t>Titelmasterformat durch Klicken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011960" cy="2738735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9B7ADDB-DE2D-A047-817C-0BA0714435A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C1A27AC-C747-FA47-B56E-AB8A53E4F64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60BFD7-B358-EF4C-8F01-31E244292661}" type="slidenum">
              <a:rPr lang="de-DE" altLang="de-DE"/>
              <a:pPr/>
              <a:t>‹N°›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5260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lagge_Verlauf_15_Prozent">
            <a:extLst>
              <a:ext uri="{FF2B5EF4-FFF2-40B4-BE49-F238E27FC236}">
                <a16:creationId xmlns:a16="http://schemas.microsoft.com/office/drawing/2014/main" id="{DE2B316B-A14D-FB47-B783-8F181A216A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0" y="1962150"/>
            <a:ext cx="91440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>
            <a:extLst>
              <a:ext uri="{FF2B5EF4-FFF2-40B4-BE49-F238E27FC236}">
                <a16:creationId xmlns:a16="http://schemas.microsoft.com/office/drawing/2014/main" id="{1D67F9EF-AF6A-9C4C-83F5-4C44953D3E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239838"/>
            <a:ext cx="9144000" cy="719137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de-DE" altLang="de-DE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753FE8E-7F1D-4E48-89D9-36BFA80F61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48713" y="6524625"/>
            <a:ext cx="395287" cy="179388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96B5883-5B06-6F47-83AE-543AE701B6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417638"/>
            <a:ext cx="5329237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20B3661-F9BE-924D-B39B-DB887AC4B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205038"/>
            <a:ext cx="8097838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D1EB12C1-14F0-1940-9F7A-A7E22EC93A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66888" y="6297613"/>
            <a:ext cx="6118225" cy="3603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1E3E5A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5848" name="Rectangle 8">
            <a:extLst>
              <a:ext uri="{FF2B5EF4-FFF2-40B4-BE49-F238E27FC236}">
                <a16:creationId xmlns:a16="http://schemas.microsoft.com/office/drawing/2014/main" id="{2C10D9C7-7A2D-9548-A0F8-1E9F9F370B8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4025" y="6505575"/>
            <a:ext cx="1079500" cy="3603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fld id="{8325B2E2-8C65-4948-9797-AC43541BD16C}" type="slidenum">
              <a:rPr lang="de-DE" altLang="de-DE"/>
              <a:pPr/>
              <a:t>‹N°›</a:t>
            </a:fld>
            <a:endParaRPr lang="de-DE" altLang="de-DE"/>
          </a:p>
        </p:txBody>
      </p:sp>
      <p:pic>
        <p:nvPicPr>
          <p:cNvPr id="1033" name="Image 9" descr="BAFA_Office_Farbe_en">
            <a:extLst>
              <a:ext uri="{FF2B5EF4-FFF2-40B4-BE49-F238E27FC236}">
                <a16:creationId xmlns:a16="http://schemas.microsoft.com/office/drawing/2014/main" id="{C15744A3-6E18-C24C-9AD1-419ACE6254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87325"/>
            <a:ext cx="15128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feld 2">
            <a:extLst>
              <a:ext uri="{FF2B5EF4-FFF2-40B4-BE49-F238E27FC236}">
                <a16:creationId xmlns:a16="http://schemas.microsoft.com/office/drawing/2014/main" id="{53BEB98A-07D5-9745-8007-6260DD319B35}"/>
              </a:ext>
            </a:extLst>
          </p:cNvPr>
          <p:cNvSpPr txBox="1"/>
          <p:nvPr userDrawn="1"/>
        </p:nvSpPr>
        <p:spPr>
          <a:xfrm>
            <a:off x="6300788" y="908050"/>
            <a:ext cx="2305050" cy="22701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GB" altLang="de-DE" sz="700" b="1">
                <a:latin typeface="Calibri" pitchFamily="34" charset="0"/>
              </a:rPr>
              <a:t>A project implemented by BAFA and Expertise France</a:t>
            </a:r>
            <a:endParaRPr lang="de-DE" altLang="de-DE" sz="700" b="1">
              <a:latin typeface="Calibri" pitchFamily="34" charset="0"/>
            </a:endParaRPr>
          </a:p>
        </p:txBody>
      </p:sp>
      <p:sp>
        <p:nvSpPr>
          <p:cNvPr id="18" name="Rectangle 66">
            <a:extLst>
              <a:ext uri="{FF2B5EF4-FFF2-40B4-BE49-F238E27FC236}">
                <a16:creationId xmlns:a16="http://schemas.microsoft.com/office/drawing/2014/main" id="{1A1AB053-D885-F64C-BAD4-EF29AA606C1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613" y="908050"/>
            <a:ext cx="3633787" cy="306388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de-DE" sz="700" b="1" dirty="0">
                <a:latin typeface="Calibri" panose="020F0502020204030204" pitchFamily="34" charset="0"/>
              </a:rPr>
              <a:t>This project is funded by the EU and co-funded by the German Federal Foreign Office, BAFA,</a:t>
            </a:r>
          </a:p>
          <a:p>
            <a:pPr eaLnBrk="1" hangingPunct="1">
              <a:defRPr/>
            </a:pPr>
            <a:r>
              <a:rPr lang="en-US" altLang="de-DE" sz="700" b="1" dirty="0">
                <a:latin typeface="Calibri" panose="020F0502020204030204" pitchFamily="34" charset="0"/>
              </a:rPr>
              <a:t>the Government of the French Republic and Expertise France.</a:t>
            </a:r>
          </a:p>
        </p:txBody>
      </p:sp>
      <p:pic>
        <p:nvPicPr>
          <p:cNvPr id="1036" name="Grafik 13" descr="logo_COARM_RGB">
            <a:extLst>
              <a:ext uri="{FF2B5EF4-FFF2-40B4-BE49-F238E27FC236}">
                <a16:creationId xmlns:a16="http://schemas.microsoft.com/office/drawing/2014/main" id="{DBB040A1-548A-F54B-B53B-CDF7B7935D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3" y="187325"/>
            <a:ext cx="32004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4" descr="C:\Users\lopezcov\Desktop\logo-ef.jpg">
            <a:extLst>
              <a:ext uri="{FF2B5EF4-FFF2-40B4-BE49-F238E27FC236}">
                <a16:creationId xmlns:a16="http://schemas.microsoft.com/office/drawing/2014/main" id="{CBEAE045-6920-CC4F-87AC-7B483B2F91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231775"/>
            <a:ext cx="63182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23" r:id="rId2"/>
    <p:sldLayoutId id="2147484132" r:id="rId3"/>
    <p:sldLayoutId id="2147484124" r:id="rId4"/>
    <p:sldLayoutId id="2147484125" r:id="rId5"/>
    <p:sldLayoutId id="2147484126" r:id="rId6"/>
    <p:sldLayoutId id="2147484127" r:id="rId7"/>
    <p:sldLayoutId id="2147484128" r:id="rId8"/>
    <p:sldLayoutId id="2147484133" r:id="rId9"/>
    <p:sldLayoutId id="2147484129" r:id="rId10"/>
    <p:sldLayoutId id="2147484134" r:id="rId11"/>
    <p:sldLayoutId id="214748413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charset="-128"/>
        </a:defRPr>
      </a:lvl9pPr>
    </p:titleStyle>
    <p:bodyStyle>
      <a:lvl1pPr marL="474663" indent="-4746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80000"/>
        <a:buFont typeface="Wingdings 3" pitchFamily="2" charset="2"/>
        <a:buChar char=""/>
        <a:defRPr sz="2800">
          <a:solidFill>
            <a:srgbClr val="333399"/>
          </a:solidFill>
          <a:latin typeface="+mn-lt"/>
          <a:ea typeface="+mn-ea"/>
          <a:cs typeface="+mn-cs"/>
        </a:defRPr>
      </a:lvl1pPr>
      <a:lvl2pPr marL="949325" indent="-2841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80000"/>
        <a:buFont typeface="Wingdings 3" pitchFamily="2" charset="2"/>
        <a:buChar char=""/>
        <a:defRPr sz="2000">
          <a:solidFill>
            <a:srgbClr val="333399"/>
          </a:solidFill>
          <a:latin typeface="+mn-lt"/>
          <a:ea typeface="+mn-ea"/>
        </a:defRPr>
      </a:lvl2pPr>
      <a:lvl3pPr marL="1425575" indent="-2841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80000"/>
        <a:buFont typeface="Wingdings 3" pitchFamily="2" charset="2"/>
        <a:buChar char=""/>
        <a:defRPr sz="1600">
          <a:solidFill>
            <a:srgbClr val="333399"/>
          </a:solidFill>
          <a:latin typeface="+mn-lt"/>
          <a:ea typeface="+mn-ea"/>
        </a:defRPr>
      </a:lvl3pPr>
      <a:lvl4pPr marL="1941513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80000"/>
        <a:buFont typeface="Times" pitchFamily="2" charset="0"/>
        <a:buChar char="•"/>
        <a:defRPr sz="1600">
          <a:solidFill>
            <a:srgbClr val="333399"/>
          </a:solidFill>
          <a:latin typeface="+mn-lt"/>
          <a:ea typeface="+mn-ea"/>
        </a:defRPr>
      </a:lvl4pPr>
      <a:lvl5pPr marL="2360613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80000"/>
        <a:buFont typeface="Times" pitchFamily="2" charset="0"/>
        <a:buChar char="•"/>
        <a:defRPr sz="1600">
          <a:solidFill>
            <a:srgbClr val="333399"/>
          </a:solidFill>
          <a:latin typeface="+mn-lt"/>
          <a:ea typeface="+mn-ea"/>
        </a:defRPr>
      </a:lvl5pPr>
      <a:lvl6pPr marL="2817813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80000"/>
        <a:buFont typeface="Times" pitchFamily="18" charset="0"/>
        <a:buChar char="•"/>
        <a:defRPr sz="1600">
          <a:solidFill>
            <a:srgbClr val="333399"/>
          </a:solidFill>
          <a:latin typeface="+mn-lt"/>
          <a:ea typeface="+mn-ea"/>
        </a:defRPr>
      </a:lvl6pPr>
      <a:lvl7pPr marL="3275013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80000"/>
        <a:buFont typeface="Times" pitchFamily="18" charset="0"/>
        <a:buChar char="•"/>
        <a:defRPr sz="1600">
          <a:solidFill>
            <a:srgbClr val="333399"/>
          </a:solidFill>
          <a:latin typeface="+mn-lt"/>
          <a:ea typeface="+mn-ea"/>
        </a:defRPr>
      </a:lvl7pPr>
      <a:lvl8pPr marL="3732213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80000"/>
        <a:buFont typeface="Times" pitchFamily="18" charset="0"/>
        <a:buChar char="•"/>
        <a:defRPr sz="1600">
          <a:solidFill>
            <a:srgbClr val="333399"/>
          </a:solidFill>
          <a:latin typeface="+mn-lt"/>
          <a:ea typeface="+mn-ea"/>
        </a:defRPr>
      </a:lvl8pPr>
      <a:lvl9pPr marL="4189413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80000"/>
        <a:buFont typeface="Times" pitchFamily="18" charset="0"/>
        <a:buChar char="•"/>
        <a:defRPr sz="1600">
          <a:solidFill>
            <a:srgbClr val="333399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nl/imgres?imgurl=http://martevansanten.files.wordpress.com/2007/12/scannen0011.jpg&amp;imgrefurl=http://martevansanten.wordpress.com/2007/12/10/het-ultieme-evenwicht-van-vrouwe-justitia/&amp;usg=__vCOpd0YsD4t9waqF7DKYjh9xfEM=&amp;h=440&amp;w=336&amp;sz=23&amp;hl=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013D42D8-8851-064A-9E19-328C3F89004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781300"/>
            <a:ext cx="9144000" cy="2592388"/>
          </a:xfrm>
        </p:spPr>
        <p:txBody>
          <a:bodyPr/>
          <a:lstStyle/>
          <a:p>
            <a:pPr algn="ctr" eaLnBrk="1" hangingPunct="1"/>
            <a:br>
              <a:rPr lang="en-US" altLang="en-US" sz="4000" b="1" dirty="0"/>
            </a:br>
            <a:r>
              <a:rPr lang="en-US" altLang="en-US" sz="4000" b="1" dirty="0"/>
              <a:t>Enforcement of ATT violations</a:t>
            </a:r>
            <a:br>
              <a:rPr lang="en-US" altLang="en-US" sz="4000" b="1" dirty="0"/>
            </a:br>
            <a:br>
              <a:rPr lang="en-US" altLang="en-US" sz="4000" b="1" dirty="0"/>
            </a:br>
            <a:r>
              <a:rPr lang="en-US" altLang="en-US" sz="2400" b="1" dirty="0"/>
              <a:t>Mr. Dennis </a:t>
            </a:r>
            <a:r>
              <a:rPr lang="en-US" altLang="en-US" sz="2400" b="1" dirty="0" err="1"/>
              <a:t>Leenman</a:t>
            </a:r>
            <a:endParaRPr lang="en-US" altLang="en-US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Inhaltsplatzhalter 2">
            <a:extLst>
              <a:ext uri="{FF2B5EF4-FFF2-40B4-BE49-F238E27FC236}">
                <a16:creationId xmlns:a16="http://schemas.microsoft.com/office/drawing/2014/main" id="{FBFC2BDE-05F8-A24E-A91F-0F4A02007E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2852738"/>
            <a:ext cx="9144000" cy="1720850"/>
          </a:xfrm>
        </p:spPr>
        <p:txBody>
          <a:bodyPr/>
          <a:lstStyle/>
          <a:p>
            <a:pPr marL="0" indent="0" algn="ctr">
              <a:buFont typeface="Wingdings 3" pitchFamily="2" charset="2"/>
              <a:buNone/>
            </a:pPr>
            <a:r>
              <a:rPr lang="de-DE" altLang="en-US" sz="4000"/>
              <a:t>Thank you for your attention!</a:t>
            </a:r>
          </a:p>
          <a:p>
            <a:pPr marL="0" indent="0" algn="ctr">
              <a:buFont typeface="Wingdings 3" pitchFamily="2" charset="2"/>
              <a:buNone/>
            </a:pPr>
            <a:endParaRPr lang="de-DE" altLang="en-US" sz="4000">
              <a:solidFill>
                <a:srgbClr val="FFC000"/>
              </a:solidFill>
            </a:endParaRPr>
          </a:p>
          <a:p>
            <a:pPr marL="0" indent="0" algn="ctr">
              <a:buFont typeface="Wingdings 3" pitchFamily="2" charset="2"/>
              <a:buNone/>
            </a:pPr>
            <a:endParaRPr lang="de-DE" altLang="en-US" sz="4000">
              <a:solidFill>
                <a:srgbClr val="FFC000"/>
              </a:solidFill>
            </a:endParaRPr>
          </a:p>
          <a:p>
            <a:pPr marL="0" indent="0" algn="ctr">
              <a:buFont typeface="Wingdings 3" pitchFamily="2" charset="2"/>
              <a:buNone/>
            </a:pPr>
            <a:endParaRPr lang="en-GB" altLang="en-US"/>
          </a:p>
        </p:txBody>
      </p:sp>
      <p:sp>
        <p:nvSpPr>
          <p:cNvPr id="25603" name="Foliennummernplatzhalter 3">
            <a:extLst>
              <a:ext uri="{FF2B5EF4-FFF2-40B4-BE49-F238E27FC236}">
                <a16:creationId xmlns:a16="http://schemas.microsoft.com/office/drawing/2014/main" id="{16A36CFB-616E-9C4F-B8D6-CA959D23D1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3CD367-0CF2-B540-87E0-5D736CE9479E}" type="slidenum">
              <a:rPr lang="de-DE" altLang="en-US" sz="800">
                <a:solidFill>
                  <a:schemeClr val="bg1"/>
                </a:solidFill>
                <a:latin typeface="Verdana" panose="020B0604030504040204" pitchFamily="34" charset="0"/>
              </a:rPr>
              <a:pPr/>
              <a:t>10</a:t>
            </a:fld>
            <a:endParaRPr lang="de-DE" altLang="en-US" sz="8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nummernplatzhalter 4">
            <a:extLst>
              <a:ext uri="{FF2B5EF4-FFF2-40B4-BE49-F238E27FC236}">
                <a16:creationId xmlns:a16="http://schemas.microsoft.com/office/drawing/2014/main" id="{A8B052B9-B81E-6248-8FC8-7A3FBBCF43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2431B24-0D80-D044-8DEB-FAB733DE5D05}" type="slidenum">
              <a:rPr lang="de-DE" altLang="de-DE" sz="800">
                <a:solidFill>
                  <a:srgbClr val="FFFFFF"/>
                </a:solidFill>
                <a:latin typeface="Verdana" panose="020B0604030504040204" pitchFamily="34" charset="0"/>
              </a:rPr>
              <a:pPr/>
              <a:t>2</a:t>
            </a:fld>
            <a:endParaRPr lang="de-DE" altLang="de-DE" sz="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243" name="Rectangle 18">
            <a:extLst>
              <a:ext uri="{FF2B5EF4-FFF2-40B4-BE49-F238E27FC236}">
                <a16:creationId xmlns:a16="http://schemas.microsoft.com/office/drawing/2014/main" id="{801627ED-9B95-D941-B381-A5AFE1D40E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25" y="1989138"/>
            <a:ext cx="9144000" cy="4868862"/>
          </a:xfrm>
        </p:spPr>
        <p:txBody>
          <a:bodyPr/>
          <a:lstStyle/>
          <a:p>
            <a:pPr marL="0" indent="0">
              <a:buFont typeface="Wingdings 3" pitchFamily="2" charset="2"/>
              <a:buNone/>
            </a:pPr>
            <a:endParaRPr lang="en-US" altLang="nl-NL" sz="2000"/>
          </a:p>
          <a:p>
            <a:pPr marL="0" indent="0">
              <a:buFont typeface="Wingdings 3" pitchFamily="2" charset="2"/>
              <a:buNone/>
            </a:pPr>
            <a:endParaRPr lang="en-US" altLang="nl-NL" sz="2000"/>
          </a:p>
          <a:p>
            <a:pPr marL="0" indent="0">
              <a:buFont typeface="Wingdings 3" pitchFamily="2" charset="2"/>
              <a:buNone/>
            </a:pPr>
            <a:r>
              <a:rPr lang="en-US" altLang="nl-NL" sz="2000"/>
              <a:t>	</a:t>
            </a:r>
            <a:r>
              <a:rPr lang="en-US" altLang="nl-NL" sz="2400" i="1"/>
              <a:t>Each State Party shall take appropriate measures to 	enforce national laws and regulations that implement </a:t>
            </a:r>
          </a:p>
          <a:p>
            <a:pPr marL="0" indent="0">
              <a:buFont typeface="Wingdings 3" pitchFamily="2" charset="2"/>
              <a:buNone/>
            </a:pPr>
            <a:r>
              <a:rPr lang="en-US" altLang="nl-NL" sz="2400" i="1"/>
              <a:t>	the provisions of this Treaty</a:t>
            </a:r>
            <a:r>
              <a:rPr lang="en-US" altLang="nl-NL" sz="2000" i="1"/>
              <a:t>.</a:t>
            </a:r>
            <a:endParaRPr lang="en-GB" altLang="de-DE" sz="2000" i="1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F80EE192-195C-A34D-84FE-CBA80DD79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0013"/>
            <a:ext cx="9144000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993" tIns="35993" rIns="35993" bIns="35993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de-DE" altLang="de-DE" sz="2800">
                <a:solidFill>
                  <a:srgbClr val="FFC000"/>
                </a:solidFill>
                <a:latin typeface="Verdana" panose="020B0604030504040204" pitchFamily="34" charset="0"/>
              </a:rPr>
              <a:t>Article 14; Enforcement</a:t>
            </a:r>
            <a:endParaRPr lang="en-CA" altLang="de-DE" sz="2800">
              <a:solidFill>
                <a:srgbClr val="FFC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jdelijke aanduiding voor inhoud 2">
            <a:extLst>
              <a:ext uri="{FF2B5EF4-FFF2-40B4-BE49-F238E27FC236}">
                <a16:creationId xmlns:a16="http://schemas.microsoft.com/office/drawing/2014/main" id="{3B628448-45F4-EA40-AD14-D998F8ACC7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nl-NL" altLang="nl-NL" sz="2400"/>
              <a:t>National implementation</a:t>
            </a:r>
          </a:p>
          <a:p>
            <a:pPr>
              <a:buFont typeface="Wingdings" pitchFamily="2" charset="2"/>
              <a:buChar char="Ø"/>
            </a:pPr>
            <a:r>
              <a:rPr lang="nl-NL" altLang="nl-NL" sz="2400"/>
              <a:t>Responsible agencies</a:t>
            </a:r>
          </a:p>
          <a:p>
            <a:pPr>
              <a:buFont typeface="Wingdings" pitchFamily="2" charset="2"/>
              <a:buChar char="Ø"/>
            </a:pPr>
            <a:r>
              <a:rPr lang="nl-NL" altLang="nl-NL" sz="2400"/>
              <a:t>Sufficient personnel</a:t>
            </a:r>
          </a:p>
          <a:p>
            <a:pPr>
              <a:buFont typeface="Wingdings" pitchFamily="2" charset="2"/>
              <a:buChar char="Ø"/>
            </a:pPr>
            <a:r>
              <a:rPr lang="nl-NL" altLang="nl-NL" sz="2400"/>
              <a:t>Powers</a:t>
            </a:r>
          </a:p>
          <a:p>
            <a:pPr>
              <a:buFont typeface="Wingdings" pitchFamily="2" charset="2"/>
              <a:buChar char="Ø"/>
            </a:pPr>
            <a:r>
              <a:rPr lang="nl-NL" altLang="nl-NL" sz="2400"/>
              <a:t>Education</a:t>
            </a:r>
          </a:p>
          <a:p>
            <a:pPr>
              <a:buFont typeface="Wingdings" pitchFamily="2" charset="2"/>
              <a:buChar char="Ø"/>
            </a:pPr>
            <a:r>
              <a:rPr lang="nl-NL" altLang="nl-NL" sz="2400"/>
              <a:t>Interagency cooperation</a:t>
            </a:r>
          </a:p>
          <a:p>
            <a:pPr>
              <a:buFont typeface="Wingdings" pitchFamily="2" charset="2"/>
              <a:buChar char="Ø"/>
            </a:pPr>
            <a:r>
              <a:rPr lang="nl-NL" altLang="nl-NL" sz="2400"/>
              <a:t>Penalties</a:t>
            </a:r>
          </a:p>
          <a:p>
            <a:pPr>
              <a:buFont typeface="Wingdings" pitchFamily="2" charset="2"/>
              <a:buChar char="Ø"/>
            </a:pPr>
            <a:r>
              <a:rPr lang="nl-NL" altLang="nl-NL" sz="2400"/>
              <a:t>International cooperation</a:t>
            </a:r>
          </a:p>
          <a:p>
            <a:pPr>
              <a:buFont typeface="Wingdings" pitchFamily="2" charset="2"/>
              <a:buChar char="Ø"/>
            </a:pPr>
            <a:endParaRPr lang="nl-NL" altLang="nl-NL" sz="2000"/>
          </a:p>
        </p:txBody>
      </p:sp>
      <p:sp>
        <p:nvSpPr>
          <p:cNvPr id="12291" name="Tijdelijke aanduiding voor dianummer 3">
            <a:extLst>
              <a:ext uri="{FF2B5EF4-FFF2-40B4-BE49-F238E27FC236}">
                <a16:creationId xmlns:a16="http://schemas.microsoft.com/office/drawing/2014/main" id="{241B0A6B-6D3C-8041-B8B5-09DB71AECE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C88A04B-47C0-944F-B6A8-908F78A1AA01}" type="slidenum">
              <a:rPr lang="de-DE" altLang="de-DE" sz="800">
                <a:solidFill>
                  <a:schemeClr val="bg1"/>
                </a:solidFill>
                <a:latin typeface="Verdana" panose="020B0604030504040204" pitchFamily="34" charset="0"/>
              </a:rPr>
              <a:pPr/>
              <a:t>3</a:t>
            </a:fld>
            <a:endParaRPr lang="de-DE" altLang="de-DE" sz="8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99A218EE-67EF-5E40-9146-D148FF9CB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0013"/>
            <a:ext cx="9144000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993" tIns="35993" rIns="35993" bIns="35993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de-DE" altLang="de-DE" sz="2800">
                <a:solidFill>
                  <a:srgbClr val="FFC000"/>
                </a:solidFill>
                <a:latin typeface="Verdana" panose="020B0604030504040204" pitchFamily="34" charset="0"/>
              </a:rPr>
              <a:t>Prerequisites for effective enforcement</a:t>
            </a:r>
            <a:endParaRPr lang="en-CA" altLang="de-DE" sz="2800">
              <a:solidFill>
                <a:srgbClr val="FFC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jdelijke aanduiding voor inhoud 2">
            <a:extLst>
              <a:ext uri="{FF2B5EF4-FFF2-40B4-BE49-F238E27FC236}">
                <a16:creationId xmlns:a16="http://schemas.microsoft.com/office/drawing/2014/main" id="{C4CAEA44-0E07-E54D-A0D1-1AD1F62C5E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nl-NL" altLang="nl-NL" sz="2400"/>
              <a:t>Outreach to industry</a:t>
            </a:r>
          </a:p>
          <a:p>
            <a:pPr>
              <a:buFont typeface="Wingdings" pitchFamily="2" charset="2"/>
              <a:buChar char="Ø"/>
            </a:pPr>
            <a:r>
              <a:rPr lang="nl-NL" altLang="nl-NL" sz="2400"/>
              <a:t>Risk management / Profiling</a:t>
            </a:r>
          </a:p>
          <a:p>
            <a:pPr>
              <a:buFont typeface="Wingdings" pitchFamily="2" charset="2"/>
              <a:buChar char="Ø"/>
            </a:pPr>
            <a:r>
              <a:rPr lang="nl-NL" altLang="nl-NL" sz="2400"/>
              <a:t>Random checks</a:t>
            </a:r>
          </a:p>
          <a:p>
            <a:pPr>
              <a:buFont typeface="Wingdings" pitchFamily="2" charset="2"/>
              <a:buChar char="Ø"/>
            </a:pPr>
            <a:endParaRPr lang="nl-NL" altLang="nl-NL" sz="2400"/>
          </a:p>
          <a:p>
            <a:pPr>
              <a:buFont typeface="Wingdings" pitchFamily="2" charset="2"/>
              <a:buChar char="Ø"/>
            </a:pPr>
            <a:endParaRPr lang="nl-NL" altLang="nl-NL" sz="2400"/>
          </a:p>
        </p:txBody>
      </p:sp>
      <p:sp>
        <p:nvSpPr>
          <p:cNvPr id="14339" name="Tijdelijke aanduiding voor dianummer 3">
            <a:extLst>
              <a:ext uri="{FF2B5EF4-FFF2-40B4-BE49-F238E27FC236}">
                <a16:creationId xmlns:a16="http://schemas.microsoft.com/office/drawing/2014/main" id="{FF15A624-6853-DA47-B614-425C7BB8F9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1B8EA8B-98A0-7A44-995E-2EF080C87B2E}" type="slidenum">
              <a:rPr lang="de-DE" altLang="de-DE" sz="800">
                <a:solidFill>
                  <a:schemeClr val="bg1"/>
                </a:solidFill>
                <a:latin typeface="Verdana" panose="020B0604030504040204" pitchFamily="34" charset="0"/>
              </a:rPr>
              <a:pPr/>
              <a:t>4</a:t>
            </a:fld>
            <a:endParaRPr lang="de-DE" altLang="de-DE" sz="8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5B21269A-5A3A-EB40-B13A-F77E1F67E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0013"/>
            <a:ext cx="9144000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993" tIns="35993" rIns="35993" bIns="35993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de-DE" altLang="de-DE" sz="2800">
                <a:solidFill>
                  <a:srgbClr val="FFC000"/>
                </a:solidFill>
                <a:latin typeface="Verdana" panose="020B0604030504040204" pitchFamily="34" charset="0"/>
              </a:rPr>
              <a:t>Enforcement; pre export</a:t>
            </a:r>
            <a:endParaRPr lang="en-CA" altLang="de-DE" sz="2800">
              <a:solidFill>
                <a:srgbClr val="FFC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nummernplatzhalter 4">
            <a:extLst>
              <a:ext uri="{FF2B5EF4-FFF2-40B4-BE49-F238E27FC236}">
                <a16:creationId xmlns:a16="http://schemas.microsoft.com/office/drawing/2014/main" id="{C1B37DE1-D99E-C445-99E3-75B5AF64DC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B4D7114-CBBA-F94F-80A9-F81187DB4BA6}" type="slidenum">
              <a:rPr lang="de-DE" altLang="de-DE" sz="800">
                <a:solidFill>
                  <a:srgbClr val="FFFFFF"/>
                </a:solidFill>
                <a:latin typeface="Verdana" panose="020B0604030504040204" pitchFamily="34" charset="0"/>
              </a:rPr>
              <a:pPr/>
              <a:t>5</a:t>
            </a:fld>
            <a:endParaRPr lang="de-DE" altLang="de-DE" sz="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4099" name="Rectangle 18">
            <a:extLst>
              <a:ext uri="{FF2B5EF4-FFF2-40B4-BE49-F238E27FC236}">
                <a16:creationId xmlns:a16="http://schemas.microsoft.com/office/drawing/2014/main" id="{26670263-2F03-F44A-B870-F4A0130C9A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588" y="1989138"/>
            <a:ext cx="9145588" cy="38877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endParaRPr lang="en-US" altLang="de-DE" sz="2000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altLang="de-DE" sz="2000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en-GB" altLang="de-DE" sz="2400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en-GB" altLang="de-DE" sz="2400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en-GB" altLang="de-DE" sz="2400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GB" altLang="de-DE" sz="2000" dirty="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FD22C985-1837-2546-B1B4-6198E9B99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1341438"/>
            <a:ext cx="9144001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993" tIns="35993" rIns="35993" bIns="35993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de-DE" altLang="de-DE" sz="2800">
                <a:solidFill>
                  <a:srgbClr val="FFC000"/>
                </a:solidFill>
                <a:latin typeface="Verdana" panose="020B0604030504040204" pitchFamily="34" charset="0"/>
              </a:rPr>
              <a:t>Enforcement; Post export</a:t>
            </a:r>
            <a:endParaRPr lang="en-CA" altLang="de-DE" sz="2800">
              <a:solidFill>
                <a:srgbClr val="FFC000"/>
              </a:solidFill>
              <a:latin typeface="Verdana" panose="020B0604030504040204" pitchFamily="34" charset="0"/>
            </a:endParaRP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36FD616A-6916-0B4E-8FAB-E8089E25768D}"/>
              </a:ext>
            </a:extLst>
          </p:cNvPr>
          <p:cNvSpPr txBox="1">
            <a:spLocks/>
          </p:cNvSpPr>
          <p:nvPr/>
        </p:nvSpPr>
        <p:spPr bwMode="auto">
          <a:xfrm>
            <a:off x="468313" y="2205038"/>
            <a:ext cx="8097837" cy="35290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74663" indent="-474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28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9493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2000">
                <a:solidFill>
                  <a:srgbClr val="333399"/>
                </a:solidFill>
                <a:latin typeface="+mn-lt"/>
                <a:ea typeface="+mn-ea"/>
              </a:defRPr>
            </a:lvl2pPr>
            <a:lvl3pPr marL="14255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1600">
                <a:solidFill>
                  <a:srgbClr val="333399"/>
                </a:solidFill>
                <a:latin typeface="+mn-lt"/>
                <a:ea typeface="+mn-ea"/>
              </a:defRPr>
            </a:lvl3pPr>
            <a:lvl4pPr marL="19415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anose="02020603050405020304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4pPr>
            <a:lvl5pPr marL="23606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anose="02020603050405020304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5pPr>
            <a:lvl6pPr marL="28178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6pPr>
            <a:lvl7pPr marL="32750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7pPr>
            <a:lvl8pPr marL="37322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8pPr>
            <a:lvl9pPr marL="41894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/>
              <a:t>Audits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 err="1"/>
              <a:t>Investigations</a:t>
            </a: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 err="1"/>
              <a:t>Outreach</a:t>
            </a:r>
            <a:r>
              <a:rPr lang="nl-NL" altLang="nl-NL" sz="2400" kern="0" dirty="0"/>
              <a:t> (</a:t>
            </a:r>
            <a:r>
              <a:rPr lang="nl-NL" altLang="nl-NL" sz="2400" kern="0" dirty="0" err="1"/>
              <a:t>internal</a:t>
            </a:r>
            <a:r>
              <a:rPr lang="nl-NL" altLang="nl-NL" sz="2400" kern="0" dirty="0"/>
              <a:t> and </a:t>
            </a:r>
            <a:r>
              <a:rPr lang="nl-NL" altLang="nl-NL" sz="2400" kern="0" dirty="0" err="1"/>
              <a:t>industry</a:t>
            </a:r>
            <a:r>
              <a:rPr lang="nl-NL" altLang="nl-NL" sz="2400" kern="0" dirty="0"/>
              <a:t>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l-NL" altLang="nl-NL" sz="2400" kern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nummer 5">
            <a:extLst>
              <a:ext uri="{FF2B5EF4-FFF2-40B4-BE49-F238E27FC236}">
                <a16:creationId xmlns:a16="http://schemas.microsoft.com/office/drawing/2014/main" id="{0F4CA33A-D9F1-AC42-A287-3F35ED0844A7}"/>
              </a:ext>
            </a:extLst>
          </p:cNvPr>
          <p:cNvSpPr txBox="1">
            <a:spLocks noGrp="1"/>
          </p:cNvSpPr>
          <p:nvPr/>
        </p:nvSpPr>
        <p:spPr bwMode="auto">
          <a:xfrm>
            <a:off x="358775" y="6494463"/>
            <a:ext cx="7191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SzPct val="80000"/>
              <a:buFont typeface="Wingdings 3" pitchFamily="2" charset="2"/>
              <a:buChar char=""/>
              <a:defRPr sz="28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80000"/>
              <a:buFont typeface="Wingdings 3" pitchFamily="2" charset="2"/>
              <a:buChar char=""/>
              <a:defRPr sz="20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Wingdings 3" pitchFamily="2" charset="2"/>
              <a:buChar char="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SzPct val="80000"/>
              <a:buFont typeface="Times" pitchFamily="2" charset="0"/>
              <a:buChar char="•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SzPct val="80000"/>
              <a:buFont typeface="Times" pitchFamily="2" charset="0"/>
              <a:buChar char="•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2" charset="0"/>
              <a:buChar char="•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2" charset="0"/>
              <a:buChar char="•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2" charset="0"/>
              <a:buChar char="•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2" charset="0"/>
              <a:buChar char="•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F40A37-7589-6748-A82F-377EDB4091BD}" type="slidenum">
              <a:rPr lang="nl-NL" altLang="nl-NL" sz="1000">
                <a:solidFill>
                  <a:srgbClr val="000000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nl-NL" altLang="nl-NL" sz="1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AF3FDF83-C6CC-D44F-BE4A-D7644662B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88" y="1341438"/>
            <a:ext cx="9144001" cy="431800"/>
          </a:xfrm>
          <a:prstGeom prst="rect">
            <a:avLst/>
          </a:prstGeom>
          <a:noFill/>
          <a:ln>
            <a:noFill/>
          </a:ln>
        </p:spPr>
        <p:txBody>
          <a:bodyPr lIns="36000" tIns="36000" rIns="36000" bIns="36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ctr">
              <a:defRPr/>
            </a:pPr>
            <a:r>
              <a:rPr lang="nl-NL" altLang="nl-NL" sz="2800" b="0" kern="0" dirty="0" err="1">
                <a:solidFill>
                  <a:srgbClr val="FFC000"/>
                </a:solidFill>
              </a:rPr>
              <a:t>Investigations</a:t>
            </a:r>
            <a:r>
              <a:rPr lang="nl-NL" altLang="nl-NL" sz="2800" b="0" kern="0" dirty="0">
                <a:solidFill>
                  <a:srgbClr val="FFC000"/>
                </a:solidFill>
              </a:rPr>
              <a:t>; </a:t>
            </a:r>
            <a:r>
              <a:rPr lang="nl-NL" altLang="nl-NL" sz="2800" b="0" kern="0" dirty="0" err="1">
                <a:solidFill>
                  <a:srgbClr val="FFC000"/>
                </a:solidFill>
              </a:rPr>
              <a:t>evidence</a:t>
            </a:r>
            <a:r>
              <a:rPr lang="nl-NL" altLang="nl-NL" sz="2800" b="0" kern="0" dirty="0">
                <a:solidFill>
                  <a:srgbClr val="FFC000"/>
                </a:solidFill>
              </a:rPr>
              <a:t> </a:t>
            </a:r>
            <a:r>
              <a:rPr lang="nl-NL" altLang="nl-NL" sz="2800" b="0" kern="0" dirty="0" err="1">
                <a:solidFill>
                  <a:srgbClr val="FFC000"/>
                </a:solidFill>
              </a:rPr>
              <a:t>gathering</a:t>
            </a:r>
            <a:endParaRPr lang="nl-NL" altLang="nl-NL" sz="2800" b="0" kern="0" dirty="0">
              <a:solidFill>
                <a:srgbClr val="FFC000"/>
              </a:solidFill>
            </a:endParaRP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9F776D66-CABE-3C4C-AA17-39C6730C5623}"/>
              </a:ext>
            </a:extLst>
          </p:cNvPr>
          <p:cNvSpPr txBox="1">
            <a:spLocks/>
          </p:cNvSpPr>
          <p:nvPr/>
        </p:nvSpPr>
        <p:spPr>
          <a:xfrm>
            <a:off x="539750" y="2205038"/>
            <a:ext cx="8097838" cy="3529012"/>
          </a:xfrm>
          <a:prstGeom prst="rect">
            <a:avLst/>
          </a:prstGeom>
        </p:spPr>
        <p:txBody>
          <a:bodyPr/>
          <a:lstStyle>
            <a:lvl1pPr marL="474663" indent="-474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28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9493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2000">
                <a:solidFill>
                  <a:srgbClr val="333399"/>
                </a:solidFill>
                <a:latin typeface="+mn-lt"/>
                <a:ea typeface="+mn-ea"/>
              </a:defRPr>
            </a:lvl2pPr>
            <a:lvl3pPr marL="14255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1600">
                <a:solidFill>
                  <a:srgbClr val="333399"/>
                </a:solidFill>
                <a:latin typeface="+mn-lt"/>
                <a:ea typeface="+mn-ea"/>
              </a:defRPr>
            </a:lvl3pPr>
            <a:lvl4pPr marL="19415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anose="02020603050405020304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4pPr>
            <a:lvl5pPr marL="23606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anose="02020603050405020304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5pPr>
            <a:lvl6pPr marL="28178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6pPr>
            <a:lvl7pPr marL="32750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7pPr>
            <a:lvl8pPr marL="37322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8pPr>
            <a:lvl9pPr marL="41894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l-NL" altLang="nl-NL" sz="2400" kern="0" dirty="0"/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942AEE7F-979E-BC45-A619-40570DD3620B}"/>
              </a:ext>
            </a:extLst>
          </p:cNvPr>
          <p:cNvSpPr txBox="1">
            <a:spLocks/>
          </p:cNvSpPr>
          <p:nvPr/>
        </p:nvSpPr>
        <p:spPr bwMode="auto">
          <a:xfrm>
            <a:off x="468313" y="2205038"/>
            <a:ext cx="8097837" cy="35290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74663" indent="-474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28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9493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2000">
                <a:solidFill>
                  <a:srgbClr val="333399"/>
                </a:solidFill>
                <a:latin typeface="+mn-lt"/>
                <a:ea typeface="+mn-ea"/>
              </a:defRPr>
            </a:lvl2pPr>
            <a:lvl3pPr marL="14255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1600">
                <a:solidFill>
                  <a:srgbClr val="333399"/>
                </a:solidFill>
                <a:latin typeface="+mn-lt"/>
                <a:ea typeface="+mn-ea"/>
              </a:defRPr>
            </a:lvl3pPr>
            <a:lvl4pPr marL="19415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anose="02020603050405020304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4pPr>
            <a:lvl5pPr marL="23606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anose="02020603050405020304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5pPr>
            <a:lvl6pPr marL="28178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6pPr>
            <a:lvl7pPr marL="32750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7pPr>
            <a:lvl8pPr marL="37322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8pPr>
            <a:lvl9pPr marL="41894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/>
              <a:t>Delivery </a:t>
            </a:r>
            <a:r>
              <a:rPr lang="nl-NL" altLang="nl-NL" sz="2400" kern="0" dirty="0" err="1"/>
              <a:t>programm</a:t>
            </a: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/>
              <a:t>Sales records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 err="1"/>
              <a:t>Contracts</a:t>
            </a: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/>
              <a:t>Export </a:t>
            </a:r>
            <a:r>
              <a:rPr lang="nl-NL" altLang="nl-NL" sz="2400" kern="0" dirty="0" err="1"/>
              <a:t>declarations</a:t>
            </a: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/>
              <a:t>End-user statements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 err="1"/>
              <a:t>Payments</a:t>
            </a: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/>
              <a:t>Transport </a:t>
            </a:r>
            <a:r>
              <a:rPr lang="nl-NL" altLang="nl-NL" sz="2400" kern="0" dirty="0" err="1"/>
              <a:t>documents</a:t>
            </a: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 err="1"/>
              <a:t>Correspondence</a:t>
            </a: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/>
              <a:t>E-mail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l-NL" altLang="nl-NL" sz="2400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jdelijke aanduiding voor dianummer 5">
            <a:extLst>
              <a:ext uri="{FF2B5EF4-FFF2-40B4-BE49-F238E27FC236}">
                <a16:creationId xmlns:a16="http://schemas.microsoft.com/office/drawing/2014/main" id="{A2710CED-9D54-CD42-BA46-0C10BFCAB958}"/>
              </a:ext>
            </a:extLst>
          </p:cNvPr>
          <p:cNvSpPr txBox="1">
            <a:spLocks noGrp="1"/>
          </p:cNvSpPr>
          <p:nvPr/>
        </p:nvSpPr>
        <p:spPr bwMode="auto">
          <a:xfrm>
            <a:off x="358775" y="6494463"/>
            <a:ext cx="7191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SzPct val="80000"/>
              <a:buFont typeface="Wingdings 3" pitchFamily="2" charset="2"/>
              <a:buChar char=""/>
              <a:defRPr sz="28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80000"/>
              <a:buFont typeface="Wingdings 3" pitchFamily="2" charset="2"/>
              <a:buChar char=""/>
              <a:defRPr sz="20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Wingdings 3" pitchFamily="2" charset="2"/>
              <a:buChar char="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SzPct val="80000"/>
              <a:buFont typeface="Times" pitchFamily="2" charset="0"/>
              <a:buChar char="•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SzPct val="80000"/>
              <a:buFont typeface="Times" pitchFamily="2" charset="0"/>
              <a:buChar char="•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2" charset="0"/>
              <a:buChar char="•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2" charset="0"/>
              <a:buChar char="•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2" charset="0"/>
              <a:buChar char="•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2" charset="0"/>
              <a:buChar char="•"/>
              <a:defRPr sz="1600">
                <a:solidFill>
                  <a:srgbClr val="333399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48E2B6-0572-D945-B1B5-E4FD58897FA1}" type="slidenum">
              <a:rPr lang="nl-NL" altLang="nl-NL" sz="1000">
                <a:solidFill>
                  <a:srgbClr val="000000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nl-NL" altLang="nl-NL" sz="10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D9B6A02C-6CBD-C04D-849B-93CBCEF5F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88" y="1341438"/>
            <a:ext cx="9144001" cy="431800"/>
          </a:xfrm>
          <a:prstGeom prst="rect">
            <a:avLst/>
          </a:prstGeom>
          <a:noFill/>
          <a:ln>
            <a:noFill/>
          </a:ln>
        </p:spPr>
        <p:txBody>
          <a:bodyPr lIns="36000" tIns="36000" rIns="36000" bIns="36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ctr">
              <a:defRPr/>
            </a:pPr>
            <a:r>
              <a:rPr lang="nl-NL" altLang="nl-NL" sz="2800" b="0" kern="0" dirty="0">
                <a:solidFill>
                  <a:srgbClr val="FFC000"/>
                </a:solidFill>
              </a:rPr>
              <a:t>Even more </a:t>
            </a:r>
            <a:r>
              <a:rPr lang="nl-NL" altLang="nl-NL" sz="2800" b="0" kern="0" dirty="0" err="1">
                <a:solidFill>
                  <a:srgbClr val="FFC000"/>
                </a:solidFill>
              </a:rPr>
              <a:t>challenging</a:t>
            </a:r>
            <a:r>
              <a:rPr lang="nl-NL" altLang="nl-NL" sz="2800" b="0" kern="0" dirty="0">
                <a:solidFill>
                  <a:srgbClr val="FFC000"/>
                </a:solidFill>
              </a:rPr>
              <a:t>: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68FCCF2-3F10-5648-AAC7-069042DDF097}"/>
              </a:ext>
            </a:extLst>
          </p:cNvPr>
          <p:cNvSpPr txBox="1">
            <a:spLocks/>
          </p:cNvSpPr>
          <p:nvPr/>
        </p:nvSpPr>
        <p:spPr>
          <a:xfrm>
            <a:off x="539750" y="2205038"/>
            <a:ext cx="8097838" cy="3529012"/>
          </a:xfrm>
          <a:prstGeom prst="rect">
            <a:avLst/>
          </a:prstGeom>
        </p:spPr>
        <p:txBody>
          <a:bodyPr/>
          <a:lstStyle>
            <a:lvl1pPr marL="474663" indent="-474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28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9493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2000">
                <a:solidFill>
                  <a:srgbClr val="333399"/>
                </a:solidFill>
                <a:latin typeface="+mn-lt"/>
                <a:ea typeface="+mn-ea"/>
              </a:defRPr>
            </a:lvl2pPr>
            <a:lvl3pPr marL="14255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1600">
                <a:solidFill>
                  <a:srgbClr val="333399"/>
                </a:solidFill>
                <a:latin typeface="+mn-lt"/>
                <a:ea typeface="+mn-ea"/>
              </a:defRPr>
            </a:lvl3pPr>
            <a:lvl4pPr marL="19415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anose="02020603050405020304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4pPr>
            <a:lvl5pPr marL="23606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anose="02020603050405020304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5pPr>
            <a:lvl6pPr marL="28178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6pPr>
            <a:lvl7pPr marL="32750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7pPr>
            <a:lvl8pPr marL="37322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8pPr>
            <a:lvl9pPr marL="41894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l-NL" altLang="nl-NL" sz="2400" kern="0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DD468C1A-2355-454A-891C-A6DCE3A38167}"/>
              </a:ext>
            </a:extLst>
          </p:cNvPr>
          <p:cNvSpPr txBox="1">
            <a:spLocks/>
          </p:cNvSpPr>
          <p:nvPr/>
        </p:nvSpPr>
        <p:spPr bwMode="auto">
          <a:xfrm>
            <a:off x="358775" y="2205038"/>
            <a:ext cx="8097838" cy="352901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74663" indent="-474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28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9493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2000">
                <a:solidFill>
                  <a:srgbClr val="333399"/>
                </a:solidFill>
                <a:latin typeface="+mn-lt"/>
                <a:ea typeface="+mn-ea"/>
              </a:defRPr>
            </a:lvl2pPr>
            <a:lvl3pPr marL="14255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 3" panose="05040102010807070707" pitchFamily="18" charset="2"/>
              <a:buChar char=""/>
              <a:defRPr sz="1600">
                <a:solidFill>
                  <a:srgbClr val="333399"/>
                </a:solidFill>
                <a:latin typeface="+mn-lt"/>
                <a:ea typeface="+mn-ea"/>
              </a:defRPr>
            </a:lvl3pPr>
            <a:lvl4pPr marL="19415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anose="02020603050405020304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4pPr>
            <a:lvl5pPr marL="23606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anose="02020603050405020304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5pPr>
            <a:lvl6pPr marL="28178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6pPr>
            <a:lvl7pPr marL="32750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7pPr>
            <a:lvl8pPr marL="37322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8pPr>
            <a:lvl9pPr marL="418941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Times" pitchFamily="18" charset="0"/>
              <a:buChar char="•"/>
              <a:defRPr sz="1600">
                <a:solidFill>
                  <a:srgbClr val="333399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/>
              <a:t>Transit/</a:t>
            </a:r>
            <a:r>
              <a:rPr lang="nl-NL" altLang="nl-NL" sz="2400" kern="0" dirty="0" err="1"/>
              <a:t>Transhipment</a:t>
            </a: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 err="1"/>
              <a:t>Brokering</a:t>
            </a: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/>
              <a:t>Transfer of </a:t>
            </a:r>
            <a:r>
              <a:rPr lang="nl-NL" altLang="nl-NL" sz="2400" kern="0" dirty="0" err="1"/>
              <a:t>technology</a:t>
            </a: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nl-NL" altLang="nl-NL" sz="2400" kern="0" dirty="0"/>
              <a:t>Technical assistance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nl-NL" altLang="nl-NL" sz="2400" kern="0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nl-NL" altLang="nl-NL" sz="2400" kern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A88C64E-2FFA-8E42-B7B4-3CFBD6521F6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938" y="1317625"/>
            <a:ext cx="9091612" cy="647700"/>
          </a:xfrm>
        </p:spPr>
        <p:txBody>
          <a:bodyPr/>
          <a:lstStyle/>
          <a:p>
            <a:pPr algn="ctr"/>
            <a:r>
              <a:rPr lang="nl-NL" altLang="nl-NL" sz="2800" b="0">
                <a:solidFill>
                  <a:srgbClr val="FFC000"/>
                </a:solidFill>
              </a:rPr>
              <a:t>Penalisations</a:t>
            </a:r>
            <a:endParaRPr lang="en-GB" altLang="nl-NL" sz="2800" b="0">
              <a:solidFill>
                <a:srgbClr val="FFC000"/>
              </a:solidFill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C2D95FE-5369-E549-A7F7-7E786C17C14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-17463" y="1987550"/>
            <a:ext cx="9144001" cy="4870450"/>
          </a:xfrm>
        </p:spPr>
        <p:txBody>
          <a:bodyPr/>
          <a:lstStyle/>
          <a:p>
            <a:pPr marL="0" indent="0">
              <a:buFont typeface="Wingdings 3" pitchFamily="2" charset="2"/>
              <a:buNone/>
            </a:pPr>
            <a:r>
              <a:rPr lang="nl-NL" altLang="nl-NL" sz="2000"/>
              <a:t>Prohibitions of the Order Strategic Goods, the Sanction Act 1977 and the Strategic Services Act are punishable at the Economic Offences Act. </a:t>
            </a:r>
          </a:p>
          <a:p>
            <a:pPr marL="0" indent="0">
              <a:buFont typeface="Wingdings 3" pitchFamily="2" charset="2"/>
              <a:buNone/>
            </a:pPr>
            <a:r>
              <a:rPr lang="nl-NL" altLang="nl-NL" sz="2000"/>
              <a:t>  </a:t>
            </a:r>
          </a:p>
          <a:p>
            <a:pPr marL="0" indent="0">
              <a:buFont typeface="Wingdings 3" pitchFamily="2" charset="2"/>
              <a:buNone/>
            </a:pPr>
            <a:r>
              <a:rPr lang="nl-NL" altLang="nl-NL" sz="2000"/>
              <a:t>Distinction </a:t>
            </a:r>
            <a:r>
              <a:rPr lang="nl-NL" altLang="nl-NL" sz="2000" u="sng"/>
              <a:t>Intentional</a:t>
            </a:r>
            <a:r>
              <a:rPr lang="nl-NL" altLang="nl-NL" sz="2000"/>
              <a:t> and </a:t>
            </a:r>
            <a:r>
              <a:rPr lang="nl-NL" altLang="nl-NL" sz="2000" u="sng"/>
              <a:t>Non intentional</a:t>
            </a:r>
          </a:p>
          <a:p>
            <a:pPr marL="0" indent="0">
              <a:buFont typeface="Wingdings 3" pitchFamily="2" charset="2"/>
              <a:buNone/>
            </a:pPr>
            <a:endParaRPr lang="nl-NL" altLang="nl-NL" sz="2000"/>
          </a:p>
          <a:p>
            <a:pPr marL="0" indent="0">
              <a:buFont typeface="Wingdings 3" pitchFamily="2" charset="2"/>
              <a:buNone/>
            </a:pPr>
            <a:r>
              <a:rPr lang="nl-NL" altLang="nl-NL" sz="2000"/>
              <a:t>felony:  imprisonment max 6 years;   fine of € 870.000</a:t>
            </a:r>
          </a:p>
          <a:p>
            <a:pPr marL="0" indent="0">
              <a:buFont typeface="Wingdings 3" pitchFamily="2" charset="2"/>
              <a:buNone/>
            </a:pPr>
            <a:r>
              <a:rPr lang="nl-NL" altLang="nl-NL" sz="2000"/>
              <a:t>misdemeanour: detention max 1 year;  fine of € 87.000</a:t>
            </a:r>
            <a:endParaRPr lang="nl-NL" altLang="nl-NL" sz="2000">
              <a:sym typeface="Euro Sign"/>
            </a:endParaRPr>
          </a:p>
          <a:p>
            <a:pPr marL="0" indent="0">
              <a:buFont typeface="Wingdings 3" pitchFamily="2" charset="2"/>
              <a:buNone/>
            </a:pPr>
            <a:endParaRPr lang="nl-NL" altLang="nl-NL" sz="2000">
              <a:sym typeface="Euro Sign"/>
            </a:endParaRPr>
          </a:p>
          <a:p>
            <a:pPr marL="0" indent="0">
              <a:buFont typeface="Wingdings 3" pitchFamily="2" charset="2"/>
              <a:buNone/>
            </a:pPr>
            <a:r>
              <a:rPr lang="nl-NL" altLang="nl-NL" sz="2000">
                <a:sym typeface="Euro Sign"/>
              </a:rPr>
              <a:t>Possibility for the judge to close down a company for a certain time</a:t>
            </a:r>
          </a:p>
          <a:p>
            <a:pPr marL="0" indent="0">
              <a:buFont typeface="Wingdings 3" pitchFamily="2" charset="2"/>
              <a:buNone/>
            </a:pPr>
            <a:r>
              <a:rPr lang="nl-NL" altLang="nl-NL" sz="2000">
                <a:sym typeface="Euro Sign"/>
              </a:rPr>
              <a:t>Taking away illegally obtained benefits </a:t>
            </a:r>
          </a:p>
          <a:p>
            <a:pPr marL="0" indent="0">
              <a:buFont typeface="Wingdings 3" pitchFamily="2" charset="2"/>
              <a:buNone/>
            </a:pPr>
            <a:endParaRPr lang="en-GB" altLang="nl-NL" sz="2000"/>
          </a:p>
        </p:txBody>
      </p:sp>
      <p:pic>
        <p:nvPicPr>
          <p:cNvPr id="22532" name="Picture 5" descr="http://t3.gstatic.com/images?q=tbn:Z50XnNB-q6MK3M:http://martevansanten.files.wordpress.com/2007/12/scannen0011.jpg">
            <a:hlinkClick r:id="rId3"/>
            <a:extLst>
              <a:ext uri="{FF2B5EF4-FFF2-40B4-BE49-F238E27FC236}">
                <a16:creationId xmlns:a16="http://schemas.microsoft.com/office/drawing/2014/main" id="{BCCE1E44-A0E5-8C46-AA6E-292B49C23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781300"/>
            <a:ext cx="127476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>
            <a:extLst>
              <a:ext uri="{FF2B5EF4-FFF2-40B4-BE49-F238E27FC236}">
                <a16:creationId xmlns:a16="http://schemas.microsoft.com/office/drawing/2014/main" id="{558C1061-BD67-904F-83D8-1B122363B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fr-FR"/>
              <a:t>International cooperation</a:t>
            </a:r>
          </a:p>
        </p:txBody>
      </p:sp>
      <p:sp>
        <p:nvSpPr>
          <p:cNvPr id="24579" name="Tijdelijke aanduiding voor inhoud 2">
            <a:extLst>
              <a:ext uri="{FF2B5EF4-FFF2-40B4-BE49-F238E27FC236}">
                <a16:creationId xmlns:a16="http://schemas.microsoft.com/office/drawing/2014/main" id="{21EEC2A4-D078-6642-8EC6-B188EE4B64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altLang="fr-FR" sz="2400"/>
              <a:t>Mutual assistance</a:t>
            </a:r>
          </a:p>
          <a:p>
            <a:pPr>
              <a:buFontTx/>
              <a:buChar char="-"/>
            </a:pPr>
            <a:r>
              <a:rPr lang="nl-NL" altLang="fr-FR" sz="2400"/>
              <a:t>Regional cooperation</a:t>
            </a:r>
          </a:p>
          <a:p>
            <a:pPr>
              <a:buFontTx/>
              <a:buChar char="-"/>
            </a:pPr>
            <a:r>
              <a:rPr lang="nl-NL" altLang="fr-FR" sz="2400"/>
              <a:t>Global cooperation</a:t>
            </a:r>
          </a:p>
          <a:p>
            <a:pPr>
              <a:buFontTx/>
              <a:buChar char="-"/>
            </a:pPr>
            <a:r>
              <a:rPr lang="nl-NL" altLang="fr-FR" sz="2400"/>
              <a:t>relevance</a:t>
            </a:r>
          </a:p>
        </p:txBody>
      </p:sp>
      <p:sp>
        <p:nvSpPr>
          <p:cNvPr id="24580" name="Tijdelijke aanduiding voor dianummer 3">
            <a:extLst>
              <a:ext uri="{FF2B5EF4-FFF2-40B4-BE49-F238E27FC236}">
                <a16:creationId xmlns:a16="http://schemas.microsoft.com/office/drawing/2014/main" id="{B1BAF951-16F5-9E49-A535-C9D1E7A56B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E4EC8DF-C8D2-064B-8935-7810DC72EC5D}" type="slidenum">
              <a:rPr lang="de-DE" altLang="de-DE" sz="800">
                <a:solidFill>
                  <a:schemeClr val="bg1"/>
                </a:solidFill>
                <a:latin typeface="Verdana" panose="020B0604030504040204" pitchFamily="34" charset="0"/>
              </a:rPr>
              <a:pPr/>
              <a:t>9</a:t>
            </a:fld>
            <a:endParaRPr lang="de-DE" altLang="de-DE" sz="8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EU-Assistance in Export Control">
  <a:themeElements>
    <a:clrScheme name="">
      <a:dk1>
        <a:srgbClr val="000000"/>
      </a:dk1>
      <a:lt1>
        <a:srgbClr val="FFFFFF"/>
      </a:lt1>
      <a:dk2>
        <a:srgbClr val="FFFFFF"/>
      </a:dk2>
      <a:lt2>
        <a:srgbClr val="668CB3"/>
      </a:lt2>
      <a:accent1>
        <a:srgbClr val="5780A3"/>
      </a:accent1>
      <a:accent2>
        <a:srgbClr val="003366"/>
      </a:accent2>
      <a:accent3>
        <a:srgbClr val="FFFFFF"/>
      </a:accent3>
      <a:accent4>
        <a:srgbClr val="000000"/>
      </a:accent4>
      <a:accent5>
        <a:srgbClr val="B4C0CE"/>
      </a:accent5>
      <a:accent6>
        <a:srgbClr val="002D5C"/>
      </a:accent6>
      <a:hlink>
        <a:srgbClr val="9595A0"/>
      </a:hlink>
      <a:folHlink>
        <a:srgbClr val="386691"/>
      </a:folHlink>
    </a:clrScheme>
    <a:fontScheme name="1_EU-Assistance in Export Contro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lnDef>
  </a:objectDefaults>
  <a:extraClrSchemeLst>
    <a:extraClrScheme>
      <a:clrScheme name="1_EU-Assistance in Export Control 1">
        <a:dk1>
          <a:srgbClr val="000000"/>
        </a:dk1>
        <a:lt1>
          <a:srgbClr val="FFFFFF"/>
        </a:lt1>
        <a:dk2>
          <a:srgbClr val="FFFFFF"/>
        </a:dk2>
        <a:lt2>
          <a:srgbClr val="668CB3"/>
        </a:lt2>
        <a:accent1>
          <a:srgbClr val="194C80"/>
        </a:accent1>
        <a:accent2>
          <a:srgbClr val="386691"/>
        </a:accent2>
        <a:accent3>
          <a:srgbClr val="FFFFFF"/>
        </a:accent3>
        <a:accent4>
          <a:srgbClr val="000000"/>
        </a:accent4>
        <a:accent5>
          <a:srgbClr val="ABB2C0"/>
        </a:accent5>
        <a:accent6>
          <a:srgbClr val="325C83"/>
        </a:accent6>
        <a:hlink>
          <a:srgbClr val="5780A3"/>
        </a:hlink>
        <a:folHlink>
          <a:srgbClr val="7599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6 External relations</Template>
  <TotalTime>3478</TotalTime>
  <Words>234</Words>
  <Application>Microsoft Macintosh PowerPoint</Application>
  <PresentationFormat>Affichage à l'écran (4:3)</PresentationFormat>
  <Paragraphs>79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21" baseType="lpstr">
      <vt:lpstr>Arial</vt:lpstr>
      <vt:lpstr>ＭＳ Ｐゴシック</vt:lpstr>
      <vt:lpstr>Wingdings 3</vt:lpstr>
      <vt:lpstr>Times</vt:lpstr>
      <vt:lpstr>Times New Roman</vt:lpstr>
      <vt:lpstr>Verdana</vt:lpstr>
      <vt:lpstr>Calibri</vt:lpstr>
      <vt:lpstr>BundesSans Office</vt:lpstr>
      <vt:lpstr>Wingdings</vt:lpstr>
      <vt:lpstr>Euro Sign</vt:lpstr>
      <vt:lpstr>1_EU-Assistance in Export Control</vt:lpstr>
      <vt:lpstr> Enforcement of ATT violations  Mr. Dennis Leenman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Penalisations</vt:lpstr>
      <vt:lpstr>International cooperation</vt:lpstr>
      <vt:lpstr>Présentation PowerPoint</vt:lpstr>
    </vt:vector>
  </TitlesOfParts>
  <Company>BAFA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Michael Rostek</dc:creator>
  <cp:lastModifiedBy>SPC</cp:lastModifiedBy>
  <cp:revision>129</cp:revision>
  <cp:lastPrinted>2019-01-25T11:49:41Z</cp:lastPrinted>
  <dcterms:created xsi:type="dcterms:W3CDTF">2009-11-05T09:14:14Z</dcterms:created>
  <dcterms:modified xsi:type="dcterms:W3CDTF">2021-03-17T07:40:44Z</dcterms:modified>
</cp:coreProperties>
</file>