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60" r:id="rId2"/>
    <p:sldId id="295" r:id="rId3"/>
    <p:sldId id="304" r:id="rId4"/>
    <p:sldId id="312" r:id="rId5"/>
    <p:sldId id="305" r:id="rId6"/>
    <p:sldId id="308" r:id="rId7"/>
    <p:sldId id="299" r:id="rId8"/>
    <p:sldId id="314" r:id="rId9"/>
    <p:sldId id="310" r:id="rId10"/>
    <p:sldId id="300" r:id="rId11"/>
    <p:sldId id="313" r:id="rId12"/>
    <p:sldId id="301" r:id="rId13"/>
    <p:sldId id="315" r:id="rId14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3285" autoAdjust="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0D2AB-E629-4EE3-9594-77F80E0EFB31}" type="doc">
      <dgm:prSet loTypeId="urn:microsoft.com/office/officeart/2005/8/layout/pyramid2" loCatId="pyramid" qsTypeId="urn:microsoft.com/office/officeart/2005/8/quickstyle/3d3" qsCatId="3D" csTypeId="urn:microsoft.com/office/officeart/2005/8/colors/accent0_3" csCatId="mainScheme" phldr="1"/>
      <dgm:spPr/>
    </dgm:pt>
    <dgm:pt modelId="{0A46EE23-84B8-4C29-B5FA-6EC0105AE72C}">
      <dgm:prSet phldrT="[Text]" custT="1"/>
      <dgm:spPr/>
      <dgm:t>
        <a:bodyPr/>
        <a:lstStyle/>
        <a:p>
          <a:pPr algn="ctr" rtl="0"/>
          <a:r>
            <a:rPr lang="es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Estados</a:t>
          </a:r>
        </a:p>
      </dgm:t>
    </dgm:pt>
    <dgm:pt modelId="{37F346B2-30CE-441B-A246-3634A6443479}" type="parTrans" cxnId="{D949F093-A251-4311-811D-CAC2BF9A1CC0}">
      <dgm:prSet/>
      <dgm:spPr/>
      <dgm:t>
        <a:bodyPr/>
        <a:lstStyle/>
        <a:p>
          <a:endParaRPr lang="es"/>
        </a:p>
      </dgm:t>
    </dgm:pt>
    <dgm:pt modelId="{77E92215-5E94-4442-A5B7-75540CF50EF0}" type="sibTrans" cxnId="{D949F093-A251-4311-811D-CAC2BF9A1CC0}">
      <dgm:prSet/>
      <dgm:spPr/>
      <dgm:t>
        <a:bodyPr/>
        <a:lstStyle/>
        <a:p>
          <a:endParaRPr lang="es"/>
        </a:p>
      </dgm:t>
    </dgm:pt>
    <dgm:pt modelId="{0A6DA328-9186-4203-B23E-65CB28A8FC5D}">
      <dgm:prSet phldrT="[Text]" custT="1"/>
      <dgm:spPr/>
      <dgm:t>
        <a:bodyPr/>
        <a:lstStyle/>
        <a:p>
          <a:pPr algn="ctr" rtl="0"/>
          <a:r>
            <a:rPr lang="es" sz="2400" b="0" i="0" u="none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Industrias</a:t>
          </a:r>
        </a:p>
      </dgm:t>
    </dgm:pt>
    <dgm:pt modelId="{54D62F77-A0D4-4A14-BB78-7DCAFD952A61}" type="parTrans" cxnId="{9E8A6058-8E54-4877-8D07-A9CAC00DF97D}">
      <dgm:prSet/>
      <dgm:spPr/>
      <dgm:t>
        <a:bodyPr/>
        <a:lstStyle/>
        <a:p>
          <a:endParaRPr lang="es"/>
        </a:p>
      </dgm:t>
    </dgm:pt>
    <dgm:pt modelId="{DD848D52-616A-4E05-85C1-09A5F721D7A9}" type="sibTrans" cxnId="{9E8A6058-8E54-4877-8D07-A9CAC00DF97D}">
      <dgm:prSet/>
      <dgm:spPr/>
      <dgm:t>
        <a:bodyPr/>
        <a:lstStyle/>
        <a:p>
          <a:endParaRPr lang="es"/>
        </a:p>
      </dgm:t>
    </dgm:pt>
    <dgm:pt modelId="{F616670B-52F4-4027-92DD-24A82296F482}">
      <dgm:prSet phldrT="[Text]" custT="1"/>
      <dgm:spPr/>
      <dgm:t>
        <a:bodyPr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Programa</a:t>
          </a:r>
          <a:r>
            <a:rPr lang="es" sz="2000" b="0" i="0" u="none" kern="1200" baseline="0">
              <a:ln/>
              <a:solidFill>
                <a:schemeClr val="tx1"/>
              </a:solidFill>
              <a:latin typeface="RR Pioneer"/>
              <a:ea typeface="+mn-ea"/>
              <a:cs typeface="+mn-cs"/>
            </a:rPr>
            <a:t> </a:t>
          </a:r>
          <a:r>
            <a:rPr lang="es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interno de</a:t>
          </a:r>
          <a:r>
            <a:rPr lang="es" sz="2000" b="0" i="0" u="none" kern="1200" baseline="0">
              <a:ln/>
              <a:solidFill>
                <a:schemeClr val="tx1"/>
              </a:solidFill>
              <a:latin typeface="RR Pioneer"/>
              <a:ea typeface="+mn-ea"/>
              <a:cs typeface="+mn-cs"/>
            </a:rPr>
            <a:t> </a:t>
          </a:r>
          <a:r>
            <a:rPr lang="es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cumplimiento</a:t>
          </a:r>
        </a:p>
      </dgm:t>
    </dgm:pt>
    <dgm:pt modelId="{B7B36973-98A4-4CBD-81AC-F469D1B7B36D}" type="parTrans" cxnId="{DBFAEEAA-27BD-48AB-909E-F9606BF7A8FF}">
      <dgm:prSet/>
      <dgm:spPr/>
      <dgm:t>
        <a:bodyPr/>
        <a:lstStyle/>
        <a:p>
          <a:endParaRPr lang="es"/>
        </a:p>
      </dgm:t>
    </dgm:pt>
    <dgm:pt modelId="{71F056F3-4347-47EE-A87D-B65C0F607CBB}" type="sibTrans" cxnId="{DBFAEEAA-27BD-48AB-909E-F9606BF7A8FF}">
      <dgm:prSet/>
      <dgm:spPr/>
      <dgm:t>
        <a:bodyPr/>
        <a:lstStyle/>
        <a:p>
          <a:endParaRPr lang="es"/>
        </a:p>
      </dgm:t>
    </dgm:pt>
    <dgm:pt modelId="{992D6BD5-76A3-4C88-A0E8-0DA749AC27C2}">
      <dgm:prSet phldrT="[Text]" custT="1"/>
      <dgm:spPr/>
      <dgm:t>
        <a:bodyPr/>
        <a:lstStyle/>
        <a:p>
          <a:pPr algn="ctr" rtl="0"/>
          <a:r>
            <a:rPr lang="es" sz="1800" b="0" i="1" u="none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Ley</a:t>
          </a:r>
        </a:p>
      </dgm:t>
    </dgm:pt>
    <dgm:pt modelId="{602D7814-0872-489C-99E2-5CE628B3B938}" type="parTrans" cxnId="{8E56FCF1-27F5-4800-9C26-CF92D6CB2EB8}">
      <dgm:prSet/>
      <dgm:spPr/>
      <dgm:t>
        <a:bodyPr/>
        <a:lstStyle/>
        <a:p>
          <a:endParaRPr lang="es"/>
        </a:p>
      </dgm:t>
    </dgm:pt>
    <dgm:pt modelId="{C7F683C3-3B2F-473E-AB30-34583DE6CEB7}" type="sibTrans" cxnId="{8E56FCF1-27F5-4800-9C26-CF92D6CB2EB8}">
      <dgm:prSet/>
      <dgm:spPr/>
      <dgm:t>
        <a:bodyPr/>
        <a:lstStyle/>
        <a:p>
          <a:endParaRPr lang="es"/>
        </a:p>
      </dgm:t>
    </dgm:pt>
    <dgm:pt modelId="{90A836A8-0D56-4F8C-930A-6945F30A9883}">
      <dgm:prSet phldrT="[Text]" custT="1"/>
      <dgm:spPr/>
      <dgm:t>
        <a:bodyPr/>
        <a:lstStyle/>
        <a:p>
          <a:pPr algn="ctr" rtl="0"/>
          <a:r>
            <a:rPr lang="es" sz="1800" b="0" i="1" u="none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Reglamento</a:t>
          </a:r>
        </a:p>
      </dgm:t>
    </dgm:pt>
    <dgm:pt modelId="{A1865EA1-BD71-4FBF-8250-8EDA5EFFA762}" type="parTrans" cxnId="{3BBEF5EB-AE0C-4C7D-B03A-7EA0B1D4DA72}">
      <dgm:prSet/>
      <dgm:spPr/>
      <dgm:t>
        <a:bodyPr/>
        <a:lstStyle/>
        <a:p>
          <a:endParaRPr lang="es"/>
        </a:p>
      </dgm:t>
    </dgm:pt>
    <dgm:pt modelId="{AC16AC55-216C-4C28-B35D-FDB272A9D7BB}" type="sibTrans" cxnId="{3BBEF5EB-AE0C-4C7D-B03A-7EA0B1D4DA72}">
      <dgm:prSet/>
      <dgm:spPr/>
      <dgm:t>
        <a:bodyPr/>
        <a:lstStyle/>
        <a:p>
          <a:endParaRPr lang="es"/>
        </a:p>
      </dgm:t>
    </dgm:pt>
    <dgm:pt modelId="{DFE14954-BB6A-4340-9ED4-97437D4CDDC7}" type="pres">
      <dgm:prSet presAssocID="{9D60D2AB-E629-4EE3-9594-77F80E0EFB31}" presName="compositeShape" presStyleCnt="0">
        <dgm:presLayoutVars>
          <dgm:dir/>
          <dgm:resizeHandles/>
        </dgm:presLayoutVars>
      </dgm:prSet>
      <dgm:spPr/>
    </dgm:pt>
    <dgm:pt modelId="{9271FC2B-6C54-4D83-8EBD-1FC0A3EF125D}" type="pres">
      <dgm:prSet presAssocID="{9D60D2AB-E629-4EE3-9594-77F80E0EFB31}" presName="pyramid" presStyleLbl="node1" presStyleIdx="0" presStyleCnt="1" custScaleX="68089" custScaleY="21759" custLinFactNeighborX="23435" custLinFactNeighborY="-38700"/>
      <dgm:spPr>
        <a:solidFill>
          <a:schemeClr val="accent2">
            <a:lumMod val="60000"/>
            <a:lumOff val="40000"/>
          </a:schemeClr>
        </a:solidFill>
      </dgm:spPr>
    </dgm:pt>
    <dgm:pt modelId="{BADEA5F9-20B1-427F-9A72-BA8CCE952D2C}" type="pres">
      <dgm:prSet presAssocID="{9D60D2AB-E629-4EE3-9594-77F80E0EFB31}" presName="theList" presStyleCnt="0"/>
      <dgm:spPr/>
    </dgm:pt>
    <dgm:pt modelId="{4669224E-A50D-4137-9817-9B38B8E0179F}" type="pres">
      <dgm:prSet presAssocID="{0A46EE23-84B8-4C29-B5FA-6EC0105AE72C}" presName="aNode" presStyleLbl="fgAcc1" presStyleIdx="0" presStyleCnt="5" custScaleX="94653" custScaleY="64441" custLinFactY="56249" custLinFactNeighborX="-13956" custLinFactNeighborY="100000">
        <dgm:presLayoutVars>
          <dgm:bulletEnabled val="1"/>
        </dgm:presLayoutVars>
      </dgm:prSet>
      <dgm:spPr/>
    </dgm:pt>
    <dgm:pt modelId="{3F9B3602-43A1-44CC-8E88-44CE910CDA3C}" type="pres">
      <dgm:prSet presAssocID="{0A46EE23-84B8-4C29-B5FA-6EC0105AE72C}" presName="aSpace" presStyleCnt="0"/>
      <dgm:spPr/>
    </dgm:pt>
    <dgm:pt modelId="{C057E3B6-9BF2-4355-AE64-23010B90D57C}" type="pres">
      <dgm:prSet presAssocID="{992D6BD5-76A3-4C88-A0E8-0DA749AC27C2}" presName="aNode" presStyleLbl="fgAcc1" presStyleIdx="1" presStyleCnt="5" custScaleX="48373" custScaleY="62716" custLinFactY="51731" custLinFactNeighborX="-35990" custLinFactNeighborY="100000">
        <dgm:presLayoutVars>
          <dgm:bulletEnabled val="1"/>
        </dgm:presLayoutVars>
      </dgm:prSet>
      <dgm:spPr/>
    </dgm:pt>
    <dgm:pt modelId="{DD2701E5-364B-4E02-950C-EECAAA77142E}" type="pres">
      <dgm:prSet presAssocID="{992D6BD5-76A3-4C88-A0E8-0DA749AC27C2}" presName="aSpace" presStyleCnt="0"/>
      <dgm:spPr/>
    </dgm:pt>
    <dgm:pt modelId="{1001E5A1-1C17-4AC5-88A8-C8ED791BC09A}" type="pres">
      <dgm:prSet presAssocID="{90A836A8-0D56-4F8C-930A-6945F30A9883}" presName="aNode" presStyleLbl="fgAcc1" presStyleIdx="2" presStyleCnt="5" custScaleX="52653" custScaleY="63694" custLinFactY="45726" custLinFactNeighborX="5848" custLinFactNeighborY="100000">
        <dgm:presLayoutVars>
          <dgm:bulletEnabled val="1"/>
        </dgm:presLayoutVars>
      </dgm:prSet>
      <dgm:spPr/>
    </dgm:pt>
    <dgm:pt modelId="{4A8C4575-6CFC-4D54-9ED4-D8337660D2D5}" type="pres">
      <dgm:prSet presAssocID="{90A836A8-0D56-4F8C-930A-6945F30A9883}" presName="aSpace" presStyleCnt="0"/>
      <dgm:spPr/>
    </dgm:pt>
    <dgm:pt modelId="{6BE780CE-0D4F-47F2-926B-CD664ED19C2C}" type="pres">
      <dgm:prSet presAssocID="{0A6DA328-9186-4203-B23E-65CB28A8FC5D}" presName="aNode" presStyleLbl="fgAcc1" presStyleIdx="3" presStyleCnt="5" custScaleX="93014" custScaleY="67921" custLinFactY="41565" custLinFactNeighborX="-13947" custLinFactNeighborY="100000">
        <dgm:presLayoutVars>
          <dgm:bulletEnabled val="1"/>
        </dgm:presLayoutVars>
      </dgm:prSet>
      <dgm:spPr/>
    </dgm:pt>
    <dgm:pt modelId="{082B12B8-3DFC-4695-B67B-801B3A0F67E0}" type="pres">
      <dgm:prSet presAssocID="{0A6DA328-9186-4203-B23E-65CB28A8FC5D}" presName="aSpace" presStyleCnt="0"/>
      <dgm:spPr/>
    </dgm:pt>
    <dgm:pt modelId="{70901DB2-3547-4EC4-8C47-338B556ED298}" type="pres">
      <dgm:prSet presAssocID="{F616670B-52F4-4027-92DD-24A82296F482}" presName="aNode" presStyleLbl="fgAcc1" presStyleIdx="4" presStyleCnt="5" custScaleX="92812" custScaleY="72000" custLinFactY="32805" custLinFactNeighborX="-13947" custLinFactNeighborY="100000">
        <dgm:presLayoutVars>
          <dgm:bulletEnabled val="1"/>
        </dgm:presLayoutVars>
      </dgm:prSet>
      <dgm:spPr/>
    </dgm:pt>
    <dgm:pt modelId="{4A6A37EE-B6F6-4501-AD80-18CCEA7C5264}" type="pres">
      <dgm:prSet presAssocID="{F616670B-52F4-4027-92DD-24A82296F482}" presName="aSpace" presStyleCnt="0"/>
      <dgm:spPr/>
    </dgm:pt>
  </dgm:ptLst>
  <dgm:cxnLst>
    <dgm:cxn modelId="{B3573512-98AF-452B-BC56-1723340C8432}" type="presOf" srcId="{9D60D2AB-E629-4EE3-9594-77F80E0EFB31}" destId="{DFE14954-BB6A-4340-9ED4-97437D4CDDC7}" srcOrd="0" destOrd="0" presId="urn:microsoft.com/office/officeart/2005/8/layout/pyramid2"/>
    <dgm:cxn modelId="{9E8A6058-8E54-4877-8D07-A9CAC00DF97D}" srcId="{9D60D2AB-E629-4EE3-9594-77F80E0EFB31}" destId="{0A6DA328-9186-4203-B23E-65CB28A8FC5D}" srcOrd="3" destOrd="0" parTransId="{54D62F77-A0D4-4A14-BB78-7DCAFD952A61}" sibTransId="{DD848D52-616A-4E05-85C1-09A5F721D7A9}"/>
    <dgm:cxn modelId="{4F38E485-96A0-437A-AC9C-DF6ED8E9E525}" type="presOf" srcId="{F616670B-52F4-4027-92DD-24A82296F482}" destId="{70901DB2-3547-4EC4-8C47-338B556ED298}" srcOrd="0" destOrd="0" presId="urn:microsoft.com/office/officeart/2005/8/layout/pyramid2"/>
    <dgm:cxn modelId="{D949F093-A251-4311-811D-CAC2BF9A1CC0}" srcId="{9D60D2AB-E629-4EE3-9594-77F80E0EFB31}" destId="{0A46EE23-84B8-4C29-B5FA-6EC0105AE72C}" srcOrd="0" destOrd="0" parTransId="{37F346B2-30CE-441B-A246-3634A6443479}" sibTransId="{77E92215-5E94-4442-A5B7-75540CF50EF0}"/>
    <dgm:cxn modelId="{AE841B9A-FF13-4096-AB7F-C7B6FCE4FEC3}" type="presOf" srcId="{0A6DA328-9186-4203-B23E-65CB28A8FC5D}" destId="{6BE780CE-0D4F-47F2-926B-CD664ED19C2C}" srcOrd="0" destOrd="0" presId="urn:microsoft.com/office/officeart/2005/8/layout/pyramid2"/>
    <dgm:cxn modelId="{6C2008A3-0AE4-4BCA-BED5-1A4588377658}" type="presOf" srcId="{90A836A8-0D56-4F8C-930A-6945F30A9883}" destId="{1001E5A1-1C17-4AC5-88A8-C8ED791BC09A}" srcOrd="0" destOrd="0" presId="urn:microsoft.com/office/officeart/2005/8/layout/pyramid2"/>
    <dgm:cxn modelId="{918BA4A3-2FFA-4F31-9EC6-EA765C460F50}" type="presOf" srcId="{992D6BD5-76A3-4C88-A0E8-0DA749AC27C2}" destId="{C057E3B6-9BF2-4355-AE64-23010B90D57C}" srcOrd="0" destOrd="0" presId="urn:microsoft.com/office/officeart/2005/8/layout/pyramid2"/>
    <dgm:cxn modelId="{DBFAEEAA-27BD-48AB-909E-F9606BF7A8FF}" srcId="{9D60D2AB-E629-4EE3-9594-77F80E0EFB31}" destId="{F616670B-52F4-4027-92DD-24A82296F482}" srcOrd="4" destOrd="0" parTransId="{B7B36973-98A4-4CBD-81AC-F469D1B7B36D}" sibTransId="{71F056F3-4347-47EE-A87D-B65C0F607CBB}"/>
    <dgm:cxn modelId="{3BBEF5EB-AE0C-4C7D-B03A-7EA0B1D4DA72}" srcId="{9D60D2AB-E629-4EE3-9594-77F80E0EFB31}" destId="{90A836A8-0D56-4F8C-930A-6945F30A9883}" srcOrd="2" destOrd="0" parTransId="{A1865EA1-BD71-4FBF-8250-8EDA5EFFA762}" sibTransId="{AC16AC55-216C-4C28-B35D-FDB272A9D7BB}"/>
    <dgm:cxn modelId="{8E56FCF1-27F5-4800-9C26-CF92D6CB2EB8}" srcId="{9D60D2AB-E629-4EE3-9594-77F80E0EFB31}" destId="{992D6BD5-76A3-4C88-A0E8-0DA749AC27C2}" srcOrd="1" destOrd="0" parTransId="{602D7814-0872-489C-99E2-5CE628B3B938}" sibTransId="{C7F683C3-3B2F-473E-AB30-34583DE6CEB7}"/>
    <dgm:cxn modelId="{804796F3-EE81-4CE3-8F45-DFDC82F34ED1}" type="presOf" srcId="{0A46EE23-84B8-4C29-B5FA-6EC0105AE72C}" destId="{4669224E-A50D-4137-9817-9B38B8E0179F}" srcOrd="0" destOrd="0" presId="urn:microsoft.com/office/officeart/2005/8/layout/pyramid2"/>
    <dgm:cxn modelId="{455B3ED9-AF90-4750-B3FA-81D731AF8F4F}" type="presParOf" srcId="{DFE14954-BB6A-4340-9ED4-97437D4CDDC7}" destId="{9271FC2B-6C54-4D83-8EBD-1FC0A3EF125D}" srcOrd="0" destOrd="0" presId="urn:microsoft.com/office/officeart/2005/8/layout/pyramid2"/>
    <dgm:cxn modelId="{8AFF9940-CDC6-4791-846C-452FDDB09696}" type="presParOf" srcId="{DFE14954-BB6A-4340-9ED4-97437D4CDDC7}" destId="{BADEA5F9-20B1-427F-9A72-BA8CCE952D2C}" srcOrd="1" destOrd="0" presId="urn:microsoft.com/office/officeart/2005/8/layout/pyramid2"/>
    <dgm:cxn modelId="{8ECFE6DF-8A3C-4E5F-8FEF-8DBA82FE9268}" type="presParOf" srcId="{BADEA5F9-20B1-427F-9A72-BA8CCE952D2C}" destId="{4669224E-A50D-4137-9817-9B38B8E0179F}" srcOrd="0" destOrd="0" presId="urn:microsoft.com/office/officeart/2005/8/layout/pyramid2"/>
    <dgm:cxn modelId="{B0714D36-4D86-4721-8BA2-0946BFF9586A}" type="presParOf" srcId="{BADEA5F9-20B1-427F-9A72-BA8CCE952D2C}" destId="{3F9B3602-43A1-44CC-8E88-44CE910CDA3C}" srcOrd="1" destOrd="0" presId="urn:microsoft.com/office/officeart/2005/8/layout/pyramid2"/>
    <dgm:cxn modelId="{FF09E74D-D355-4393-AD02-5D30DC7A2CDA}" type="presParOf" srcId="{BADEA5F9-20B1-427F-9A72-BA8CCE952D2C}" destId="{C057E3B6-9BF2-4355-AE64-23010B90D57C}" srcOrd="2" destOrd="0" presId="urn:microsoft.com/office/officeart/2005/8/layout/pyramid2"/>
    <dgm:cxn modelId="{70531D26-65CF-4512-9405-7499BA5403ED}" type="presParOf" srcId="{BADEA5F9-20B1-427F-9A72-BA8CCE952D2C}" destId="{DD2701E5-364B-4E02-950C-EECAAA77142E}" srcOrd="3" destOrd="0" presId="urn:microsoft.com/office/officeart/2005/8/layout/pyramid2"/>
    <dgm:cxn modelId="{BFDCE0F3-F90B-4C87-A127-F4188901D18B}" type="presParOf" srcId="{BADEA5F9-20B1-427F-9A72-BA8CCE952D2C}" destId="{1001E5A1-1C17-4AC5-88A8-C8ED791BC09A}" srcOrd="4" destOrd="0" presId="urn:microsoft.com/office/officeart/2005/8/layout/pyramid2"/>
    <dgm:cxn modelId="{51E6959B-3FA8-41DF-9837-1C7F0EA3C71B}" type="presParOf" srcId="{BADEA5F9-20B1-427F-9A72-BA8CCE952D2C}" destId="{4A8C4575-6CFC-4D54-9ED4-D8337660D2D5}" srcOrd="5" destOrd="0" presId="urn:microsoft.com/office/officeart/2005/8/layout/pyramid2"/>
    <dgm:cxn modelId="{D8B277C4-03DD-47D4-BAD7-AC3580426DF5}" type="presParOf" srcId="{BADEA5F9-20B1-427F-9A72-BA8CCE952D2C}" destId="{6BE780CE-0D4F-47F2-926B-CD664ED19C2C}" srcOrd="6" destOrd="0" presId="urn:microsoft.com/office/officeart/2005/8/layout/pyramid2"/>
    <dgm:cxn modelId="{19663015-D4EE-483A-8128-9816493DF26E}" type="presParOf" srcId="{BADEA5F9-20B1-427F-9A72-BA8CCE952D2C}" destId="{082B12B8-3DFC-4695-B67B-801B3A0F67E0}" srcOrd="7" destOrd="0" presId="urn:microsoft.com/office/officeart/2005/8/layout/pyramid2"/>
    <dgm:cxn modelId="{4C17BC3E-093E-4A05-A51E-6CC1E32F9B25}" type="presParOf" srcId="{BADEA5F9-20B1-427F-9A72-BA8CCE952D2C}" destId="{70901DB2-3547-4EC4-8C47-338B556ED298}" srcOrd="8" destOrd="0" presId="urn:microsoft.com/office/officeart/2005/8/layout/pyramid2"/>
    <dgm:cxn modelId="{92468983-1FC8-46A2-8F14-696A9C9EC33D}" type="presParOf" srcId="{BADEA5F9-20B1-427F-9A72-BA8CCE952D2C}" destId="{4A6A37EE-B6F6-4501-AD80-18CCEA7C526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1FC2B-6C54-4D83-8EBD-1FC0A3EF125D}">
      <dsp:nvSpPr>
        <dsp:cNvPr id="0" name=""/>
        <dsp:cNvSpPr/>
      </dsp:nvSpPr>
      <dsp:spPr>
        <a:xfrm>
          <a:off x="1735177" y="19824"/>
          <a:ext cx="3210141" cy="1025855"/>
        </a:xfrm>
        <a:prstGeom prst="triangl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69224E-A50D-4137-9817-9B38B8E0179F}">
      <dsp:nvSpPr>
        <dsp:cNvPr id="0" name=""/>
        <dsp:cNvSpPr/>
      </dsp:nvSpPr>
      <dsp:spPr>
        <a:xfrm>
          <a:off x="1889622" y="1132592"/>
          <a:ext cx="2900647" cy="617124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Estados</a:t>
          </a:r>
        </a:p>
      </dsp:txBody>
      <dsp:txXfrm>
        <a:off x="1919748" y="1162718"/>
        <a:ext cx="2840395" cy="556872"/>
      </dsp:txXfrm>
    </dsp:sp>
    <dsp:sp modelId="{C057E3B6-9BF2-4355-AE64-23010B90D57C}">
      <dsp:nvSpPr>
        <dsp:cNvPr id="0" name=""/>
        <dsp:cNvSpPr/>
      </dsp:nvSpPr>
      <dsp:spPr>
        <a:xfrm>
          <a:off x="1923516" y="1826156"/>
          <a:ext cx="1482393" cy="600604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0" i="1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Ley</a:t>
          </a:r>
        </a:p>
      </dsp:txBody>
      <dsp:txXfrm>
        <a:off x="1952835" y="1855475"/>
        <a:ext cx="1423755" cy="541966"/>
      </dsp:txXfrm>
    </dsp:sp>
    <dsp:sp modelId="{1001E5A1-1C17-4AC5-88A8-C8ED791BC09A}">
      <dsp:nvSpPr>
        <dsp:cNvPr id="0" name=""/>
        <dsp:cNvSpPr/>
      </dsp:nvSpPr>
      <dsp:spPr>
        <a:xfrm>
          <a:off x="3140064" y="2488961"/>
          <a:ext cx="1613554" cy="60997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800" b="0" i="1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Reglamento</a:t>
          </a:r>
        </a:p>
      </dsp:txBody>
      <dsp:txXfrm>
        <a:off x="3169840" y="2518737"/>
        <a:ext cx="1554002" cy="550418"/>
      </dsp:txXfrm>
    </dsp:sp>
    <dsp:sp modelId="{6BE780CE-0D4F-47F2-926B-CD664ED19C2C}">
      <dsp:nvSpPr>
        <dsp:cNvPr id="0" name=""/>
        <dsp:cNvSpPr/>
      </dsp:nvSpPr>
      <dsp:spPr>
        <a:xfrm>
          <a:off x="1915012" y="3178791"/>
          <a:ext cx="2850419" cy="650451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Industrias</a:t>
          </a:r>
        </a:p>
      </dsp:txBody>
      <dsp:txXfrm>
        <a:off x="1946764" y="3210543"/>
        <a:ext cx="2786915" cy="586947"/>
      </dsp:txXfrm>
    </dsp:sp>
    <dsp:sp modelId="{70901DB2-3547-4EC4-8C47-338B556ED298}">
      <dsp:nvSpPr>
        <dsp:cNvPr id="0" name=""/>
        <dsp:cNvSpPr/>
      </dsp:nvSpPr>
      <dsp:spPr>
        <a:xfrm>
          <a:off x="1918107" y="3865059"/>
          <a:ext cx="2844229" cy="68951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Programa</a:t>
          </a:r>
          <a:r>
            <a:rPr lang="es" sz="2000" b="0" i="0" u="none" kern="1200" baseline="0">
              <a:ln/>
              <a:solidFill>
                <a:schemeClr val="tx1"/>
              </a:solidFill>
              <a:latin typeface="RR Pioneer"/>
              <a:ea typeface="+mn-ea"/>
              <a:cs typeface="+mn-cs"/>
            </a:rPr>
            <a:t> </a:t>
          </a:r>
          <a:r>
            <a:rPr lang="es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interno de</a:t>
          </a:r>
          <a:r>
            <a:rPr lang="es" sz="2000" b="0" i="0" u="none" kern="1200" baseline="0">
              <a:ln/>
              <a:solidFill>
                <a:schemeClr val="tx1"/>
              </a:solidFill>
              <a:latin typeface="RR Pioneer"/>
              <a:ea typeface="+mn-ea"/>
              <a:cs typeface="+mn-cs"/>
            </a:rPr>
            <a:t> </a:t>
          </a:r>
          <a:r>
            <a:rPr lang="es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cumplimiento</a:t>
          </a:r>
        </a:p>
      </dsp:txBody>
      <dsp:txXfrm>
        <a:off x="1951766" y="3898718"/>
        <a:ext cx="2776911" cy="622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8EF87624-374D-124B-AB50-9C01AFBEF4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30DBBC-5DCC-F543-B052-6204962A84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087556-75F3-0242-8EF6-A117C300488E}" type="datetimeFigureOut">
              <a:rPr lang="fr-FR"/>
              <a:pPr>
                <a:defRPr/>
              </a:pPr>
              <a:t>14/01/2021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8ED0E4-A1C9-BB42-9D08-123632A50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AD9D8-E6A2-AF4C-B2E7-D2682093B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7F2A213-E19B-A449-AFE6-B4B5FE9DB9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3DA51CE-08C3-C643-9F67-99EE40E76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6145BC3-9CA7-6E4D-8A2E-D3E87065F5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DC1EAD85-935B-0F40-8323-24E8BD0ABF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F107C81-1840-B64C-B714-E0EE2A10B5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1A59B61-8648-3B4A-9AFF-8F1420C1C9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8C3B367F-7C6A-704C-A490-59B7FF01C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0C8E8DD-5349-DE44-AA7B-C192B2CC81BD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559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599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212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960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060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136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379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tools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0759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60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rt-control.jrc.ec.europa.e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Flagge_Verlauf_15_Prozent">
            <a:extLst>
              <a:ext uri="{FF2B5EF4-FFF2-40B4-BE49-F238E27FC236}">
                <a16:creationId xmlns:a16="http://schemas.microsoft.com/office/drawing/2014/main" id="{277050E7-DB15-2944-98AE-E02D82FC20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2150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4">
            <a:extLst>
              <a:ext uri="{FF2B5EF4-FFF2-40B4-BE49-F238E27FC236}">
                <a16:creationId xmlns:a16="http://schemas.microsoft.com/office/drawing/2014/main" id="{1F5C43BD-43EF-AF44-AD20-A41F3D1AE7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77925"/>
            <a:ext cx="9144000" cy="71913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399AD9E-A7F4-EC43-BCC9-A20B54B6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5913438"/>
            <a:ext cx="640873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fr-FR" b="1" u="sng">
                <a:hlinkClick r:id="rId3"/>
              </a:rPr>
              <a:t>https://export-control.jrc.ec.europa.eu/</a:t>
            </a:r>
            <a:r>
              <a:rPr lang="en-GB" altLang="fr-FR"/>
              <a:t> </a:t>
            </a:r>
            <a:endParaRPr lang="de-DE" altLang="de-DE" sz="1800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F9603DA4-9212-E144-8BFB-C6B242440A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pic>
        <p:nvPicPr>
          <p:cNvPr id="8" name="Image 9" descr="BAFA_Office_Farbe_en">
            <a:extLst>
              <a:ext uri="{FF2B5EF4-FFF2-40B4-BE49-F238E27FC236}">
                <a16:creationId xmlns:a16="http://schemas.microsoft.com/office/drawing/2014/main" id="{AAEAE329-3F83-CB4D-AF37-09F44F733F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53988"/>
            <a:ext cx="14398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2463800"/>
            <a:ext cx="7593012" cy="719138"/>
          </a:xfrm>
        </p:spPr>
        <p:txBody>
          <a:bodyPr/>
          <a:lstStyle>
            <a:lvl1pPr>
              <a:defRPr sz="3600" b="0">
                <a:solidFill>
                  <a:srgbClr val="333399"/>
                </a:solidFill>
              </a:defRPr>
            </a:lvl1pPr>
          </a:lstStyle>
          <a:p>
            <a:pPr lvl="0"/>
            <a:r>
              <a:rPr lang="de-DE" altLang="de-DE" noProof="0" dirty="0"/>
              <a:t>Mastertitelformat bearbeiten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417888"/>
            <a:ext cx="7593012" cy="431800"/>
          </a:xfrm>
        </p:spPr>
        <p:txBody>
          <a:bodyPr lIns="36000" tIns="36000" rIns="36000" bIns="36000"/>
          <a:lstStyle>
            <a:lvl1pPr marL="0" indent="0">
              <a:buFont typeface="Wingdings 3" pitchFamily="18" charset="2"/>
              <a:buNone/>
              <a:defRPr sz="2000"/>
            </a:lvl1pPr>
          </a:lstStyle>
          <a:p>
            <a:pPr lvl="0"/>
            <a:endParaRPr lang="de-DE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33062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DFD1B12-309F-954F-9FE5-A23B954912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E04ABA1-1B52-9E4A-8FC4-477F48E87A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D043F-EB4A-794A-ABDE-E109E1E03E41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637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FEF0626-EEBF-344D-94C2-63AEC22E08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58888" y="2068513"/>
            <a:ext cx="7634287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Contact: </a:t>
            </a:r>
          </a:p>
          <a:p>
            <a:pPr eaLnBrk="1" hangingPunct="1"/>
            <a:endParaRPr kumimoji="1" lang="en-US" altLang="de-DE" sz="1800" b="1">
              <a:latin typeface="BundesSans Office" pitchFamily="34" charset="0"/>
            </a:endParaRPr>
          </a:p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NN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Division/Department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Authority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Title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Phone:	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E-mail: 	</a:t>
            </a:r>
          </a:p>
          <a:p>
            <a:pPr eaLnBrk="1" hangingPunct="1"/>
            <a:endParaRPr kumimoji="1" lang="en-US" altLang="de-DE" sz="1800">
              <a:latin typeface="BundesSans Office" pitchFamily="34" charset="0"/>
            </a:endParaRPr>
          </a:p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EU-Outreach 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German Federal Office for Economic Affairs and Export Control (BAFA)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Phone: 	+49 (0)6196 908 2602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E-mail:	att@bafa.bund.de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Website:</a:t>
            </a:r>
            <a:r>
              <a:rPr kumimoji="1" lang="en-US" altLang="de-DE" sz="1800" b="1">
                <a:latin typeface="BundesSans Office" pitchFamily="34" charset="0"/>
              </a:rPr>
              <a:t> </a:t>
            </a:r>
            <a:r>
              <a:rPr kumimoji="1" lang="en-US" altLang="de-DE" sz="1800">
                <a:latin typeface="BundesSans Office" pitchFamily="34" charset="0"/>
              </a:rPr>
              <a:t>https://export-control.jrc.ec.europa.eu/ 	http://www.bafa.eu/bafa/en/export_control/eu-</a:t>
            </a:r>
            <a:r>
              <a:rPr kumimoji="1" lang="lv-LV" altLang="de-DE" sz="1800">
                <a:latin typeface="BundesSans Office" pitchFamily="34" charset="0"/>
              </a:rPr>
              <a:t>	</a:t>
            </a:r>
            <a:r>
              <a:rPr kumimoji="1" lang="en-US" altLang="de-DE" sz="1800">
                <a:latin typeface="BundesSans Office" pitchFamily="34" charset="0"/>
              </a:rPr>
              <a:t>outreach/index.html	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11188" y="1341438"/>
            <a:ext cx="8097837" cy="534987"/>
          </a:xfrm>
        </p:spPr>
        <p:txBody>
          <a:bodyPr/>
          <a:lstStyle/>
          <a:p>
            <a:r>
              <a:rPr lang="de-DE" altLang="en-US" dirty="0" err="1"/>
              <a:t>Thank</a:t>
            </a:r>
            <a:r>
              <a:rPr lang="de-DE" altLang="en-US" dirty="0"/>
              <a:t> </a:t>
            </a:r>
            <a:r>
              <a:rPr lang="de-DE" altLang="en-US" dirty="0" err="1"/>
              <a:t>you</a:t>
            </a:r>
            <a:r>
              <a:rPr lang="de-DE" altLang="en-US" dirty="0"/>
              <a:t> </a:t>
            </a:r>
            <a:r>
              <a:rPr lang="de-DE" altLang="en-US" dirty="0" err="1"/>
              <a:t>for</a:t>
            </a:r>
            <a:r>
              <a:rPr lang="de-DE" altLang="en-US" dirty="0"/>
              <a:t> </a:t>
            </a:r>
            <a:r>
              <a:rPr lang="de-DE" altLang="en-US" dirty="0" err="1"/>
              <a:t>your</a:t>
            </a:r>
            <a:r>
              <a:rPr lang="de-DE" altLang="en-US" dirty="0"/>
              <a:t> </a:t>
            </a:r>
            <a:r>
              <a:rPr lang="de-DE" altLang="en-US" dirty="0" err="1"/>
              <a:t>attention</a:t>
            </a:r>
            <a:r>
              <a:rPr lang="de-DE" altLang="en-US" dirty="0"/>
              <a:t>!</a:t>
            </a:r>
          </a:p>
          <a:p>
            <a:endParaRPr lang="en-GB" altLang="en-US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79F30BA-5FED-1F4F-9129-3A23F3CAC0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09C0-0C01-A146-B4F3-959CC5A56DF2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00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>
            <a:extLst>
              <a:ext uri="{FF2B5EF4-FFF2-40B4-BE49-F238E27FC236}">
                <a16:creationId xmlns:a16="http://schemas.microsoft.com/office/drawing/2014/main" id="{01568D7F-A020-424C-8BF1-44F33DE0FE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CE57F8D-A63D-6E46-9B4B-9BDF63745E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CA70355-EA02-1043-890F-4EF74EB45C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A602-B05C-8440-8998-17448F01090B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1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836817C-9D9C-BD48-8299-9FC315B646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altLang="en-US" sz="2000" b="1">
                <a:solidFill>
                  <a:schemeClr val="bg1"/>
                </a:solidFill>
              </a:rPr>
              <a:t>Titelmasterformat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75AECC8-1F6D-BC4E-AB56-D30D4B5E0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C69F249-DABA-AC45-8BF8-4549593998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A251-6E13-1848-83E4-5F2B928B72BB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348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205038"/>
            <a:ext cx="3971925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4075" y="2205038"/>
            <a:ext cx="3973513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369C678-D5D2-EC48-957F-2FC9D11B68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74609A3-C928-0D43-8D20-99DA95B186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324C-0FFF-424B-AF73-BB3DD83D1AF3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978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02D2780-BD8F-454E-890D-29675829D9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2771800-4D3C-6D45-A4D0-F34B79E473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0C55-4905-FD4C-A354-2695A75D88BB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436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C926FFC-AAD0-7B42-A813-82DF8825B6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E28D31F-D83F-EB48-8A6B-80077286A9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952C7-6F7C-3E41-8105-4377B64F1A9C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73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2F59FB2-E136-814A-A14F-C19CF04440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BC03703-E3DB-5640-99A3-06B6C53911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C7F4-EBFE-4B42-8702-4D4B4B4A3ACE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566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3921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14FEB4B-7E7A-CD42-9CF7-FAC775517A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10FFFE-CF16-A74B-9F8E-BC5F555FFB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99DE-2E21-1447-AD34-8B4B2D0F5271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432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9C15CD6-B641-B34A-9A5F-4EA662F5B20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altLang="en-US" sz="2000" b="1">
                <a:solidFill>
                  <a:schemeClr val="bg1"/>
                </a:solidFill>
              </a:rPr>
              <a:t>Titelmasterformat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011960" cy="2738735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3D56ED6-4B0A-C049-8199-E83B8EC40E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2A29938-0B67-8F44-BE6C-641EA986E5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8B79-F553-A548-A33A-177F7EF39292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647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ge_Verlauf_15_Prozent">
            <a:extLst>
              <a:ext uri="{FF2B5EF4-FFF2-40B4-BE49-F238E27FC236}">
                <a16:creationId xmlns:a16="http://schemas.microsoft.com/office/drawing/2014/main" id="{DF5A3069-2571-E240-8A64-9EA32EBE34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962150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FA49F31-24B5-2247-B859-71BFFC17B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239838"/>
            <a:ext cx="9144000" cy="719137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4AE9BE-77BD-2541-B0CD-058358817B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48713" y="6524625"/>
            <a:ext cx="395287" cy="1793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FE66D8-B2FC-184D-819B-411C72F15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A2B037-C569-2D49-BAC4-5DE92E71C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205038"/>
            <a:ext cx="80978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EB7AB407-4015-9E41-9B89-60D8F1FA1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6888" y="6297613"/>
            <a:ext cx="6118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E3E5A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06548DCE-24CB-A54D-B824-E3BE49A73A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4025" y="6505575"/>
            <a:ext cx="1079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7A30388-4BD0-4248-9EE2-1CD724A75001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  <p:pic>
        <p:nvPicPr>
          <p:cNvPr id="1033" name="Image 9" descr="BAFA_Office_Farbe_en">
            <a:extLst>
              <a:ext uri="{FF2B5EF4-FFF2-40B4-BE49-F238E27FC236}">
                <a16:creationId xmlns:a16="http://schemas.microsoft.com/office/drawing/2014/main" id="{36899730-72C7-6141-BF07-7EA5691AF2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53988"/>
            <a:ext cx="14398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2">
            <a:extLst>
              <a:ext uri="{FF2B5EF4-FFF2-40B4-BE49-F238E27FC236}">
                <a16:creationId xmlns:a16="http://schemas.microsoft.com/office/drawing/2014/main" id="{E92A5E97-8ED8-2546-842D-F47E444E45DA}"/>
              </a:ext>
            </a:extLst>
          </p:cNvPr>
          <p:cNvSpPr txBox="1"/>
          <p:nvPr userDrawn="1"/>
        </p:nvSpPr>
        <p:spPr>
          <a:xfrm>
            <a:off x="6708775" y="954088"/>
            <a:ext cx="2305050" cy="2270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spcAft>
                <a:spcPts val="0"/>
              </a:spcAft>
              <a:defRPr/>
            </a:pPr>
            <a:r>
              <a:rPr lang="en-GB" sz="700" b="1" dirty="0">
                <a:solidFill>
                  <a:schemeClr val="tx1"/>
                </a:solidFill>
                <a:latin typeface="Calibri" panose="020F0502020204030204" pitchFamily="34" charset="0"/>
              </a:rPr>
              <a:t>A project implemented by BAFA and Expertise France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66">
            <a:extLst>
              <a:ext uri="{FF2B5EF4-FFF2-40B4-BE49-F238E27FC236}">
                <a16:creationId xmlns:a16="http://schemas.microsoft.com/office/drawing/2014/main" id="{3F588D21-0410-D942-81D5-CD9E577BEB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pic>
        <p:nvPicPr>
          <p:cNvPr id="1036" name="Grafik 13" descr="logo_COARM_RGB">
            <a:extLst>
              <a:ext uri="{FF2B5EF4-FFF2-40B4-BE49-F238E27FC236}">
                <a16:creationId xmlns:a16="http://schemas.microsoft.com/office/drawing/2014/main" id="{8F82D632-B0FA-E04E-8962-B2B3FD4F4F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87325"/>
            <a:ext cx="32004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4" descr="C:\Users\lopezcov\Desktop\logo-ef.jpg">
            <a:extLst>
              <a:ext uri="{FF2B5EF4-FFF2-40B4-BE49-F238E27FC236}">
                <a16:creationId xmlns:a16="http://schemas.microsoft.com/office/drawing/2014/main" id="{88501043-388C-CC40-AD29-87EC314BA5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231775"/>
            <a:ext cx="6318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6" r:id="rId9"/>
    <p:sldLayoutId id="2147483932" r:id="rId10"/>
    <p:sldLayoutId id="21474839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9pPr>
    </p:titleStyle>
    <p:bodyStyle>
      <a:lvl1pPr marL="474663" indent="-4746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2800">
          <a:solidFill>
            <a:srgbClr val="333399"/>
          </a:solidFill>
          <a:latin typeface="+mn-lt"/>
          <a:ea typeface="+mn-ea"/>
          <a:cs typeface="+mn-cs"/>
        </a:defRPr>
      </a:lvl1pPr>
      <a:lvl2pPr marL="949325" indent="-2841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2000">
          <a:solidFill>
            <a:srgbClr val="333399"/>
          </a:solidFill>
          <a:latin typeface="+mn-lt"/>
          <a:ea typeface="+mn-ea"/>
        </a:defRPr>
      </a:lvl2pPr>
      <a:lvl3pPr marL="1425575" indent="-2841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1600">
          <a:solidFill>
            <a:srgbClr val="333399"/>
          </a:solidFill>
          <a:latin typeface="+mn-lt"/>
          <a:ea typeface="+mn-ea"/>
        </a:defRPr>
      </a:lvl3pPr>
      <a:lvl4pPr marL="1941513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2" charset="0"/>
        <a:buChar char="•"/>
        <a:defRPr sz="1600">
          <a:solidFill>
            <a:srgbClr val="333399"/>
          </a:solidFill>
          <a:latin typeface="+mn-lt"/>
          <a:ea typeface="+mn-ea"/>
        </a:defRPr>
      </a:lvl4pPr>
      <a:lvl5pPr marL="2360613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2" charset="0"/>
        <a:buChar char="•"/>
        <a:defRPr sz="1600">
          <a:solidFill>
            <a:srgbClr val="333399"/>
          </a:solidFill>
          <a:latin typeface="+mn-lt"/>
          <a:ea typeface="+mn-ea"/>
        </a:defRPr>
      </a:lvl5pPr>
      <a:lvl6pPr marL="28178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6pPr>
      <a:lvl7pPr marL="32750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7pPr>
      <a:lvl8pPr marL="37322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8pPr>
      <a:lvl9pPr marL="41894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>
            <a:extLst>
              <a:ext uri="{FF2B5EF4-FFF2-40B4-BE49-F238E27FC236}">
                <a16:creationId xmlns:a16="http://schemas.microsoft.com/office/drawing/2014/main" id="{A2FB5A38-F0D2-8943-B5E5-C1E5B61257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99592" y="2420888"/>
            <a:ext cx="7593012" cy="719138"/>
          </a:xfrm>
        </p:spPr>
        <p:txBody>
          <a:bodyPr/>
          <a:lstStyle/>
          <a:p>
            <a:pPr algn="ctr" rtl="0" eaLnBrk="1" hangingPunct="1"/>
            <a:r>
              <a:rPr lang="es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Asociación entre las autoridades encargadas de expedir licencias y la industria en la implantación de los controles de transferencia de armas: </a:t>
            </a:r>
            <a:br>
              <a:rPr lang="es" b="1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</a:br>
            <a:r>
              <a:rPr lang="es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una perspectiva industrial</a:t>
            </a:r>
            <a:endParaRPr lang="es" altLang="de-DE" b="1" dirty="0">
              <a:solidFill>
                <a:srgbClr val="000099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7057156" cy="427186"/>
          </a:xfrm>
        </p:spPr>
        <p:txBody>
          <a:bodyPr wrap="square" anchor="t">
            <a:normAutofit fontScale="90000"/>
          </a:bodyPr>
          <a:lstStyle/>
          <a:p>
            <a:pPr algn="l" rtl="0">
              <a:lnSpc>
                <a:spcPct val="90000"/>
              </a:lnSpc>
            </a:pPr>
            <a:r>
              <a:rPr lang="es" sz="1800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La industria no actúa únicamente como «guardameta», sino también como «delantero»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A405-7D61-4D69-A1A9-BAC3A9B89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2348880"/>
            <a:ext cx="4237190" cy="4509120"/>
          </a:xfrm>
        </p:spPr>
        <p:txBody>
          <a:bodyPr wrap="square" anchor="t">
            <a:normAutofit fontScale="85000" lnSpcReduction="20000"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s" sz="1300" b="1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lvl="1" algn="l" rtl="0">
              <a:lnSpc>
                <a:spcPct val="90000"/>
              </a:lnSpc>
            </a:pPr>
            <a:r>
              <a:rPr lang="es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cooperar de modo proactivo con las autoridades responsables de la expedición de licencias a través de asociaciones profesionales o bien otros formatos de intercambio y debate.</a:t>
            </a:r>
          </a:p>
          <a:p>
            <a:pPr marL="665162" lvl="1" indent="0" algn="l" rtl="0">
              <a:lnSpc>
                <a:spcPct val="90000"/>
              </a:lnSpc>
              <a:buNone/>
            </a:pPr>
            <a:endParaRPr lang="es" sz="19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lnSpc>
                <a:spcPct val="90000"/>
              </a:lnSpc>
            </a:pPr>
            <a:r>
              <a:rPr lang="es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contribuir a un diálogo</a:t>
            </a:r>
          </a:p>
          <a:p>
            <a:pPr lvl="1" algn="l" rtl="0">
              <a:lnSpc>
                <a:spcPct val="90000"/>
              </a:lnSpc>
            </a:pPr>
            <a:endParaRPr lang="es" sz="19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lnSpc>
                <a:spcPct val="90000"/>
              </a:lnSpc>
            </a:pPr>
            <a:r>
              <a:rPr lang="es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ayudar a plantear temas ligados a la aplicación</a:t>
            </a:r>
            <a:endParaRPr lang="es" sz="19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marL="665162" lvl="1" indent="0" algn="l" rtl="0">
              <a:lnSpc>
                <a:spcPct val="90000"/>
              </a:lnSpc>
              <a:buNone/>
            </a:pPr>
            <a:endParaRPr lang="es" sz="19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lnSpc>
                <a:spcPct val="90000"/>
              </a:lnSpc>
            </a:pPr>
            <a:r>
              <a:rPr lang="es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observaciones relativas a resultados prácticos y posibles efectos colaterales e interpretaciones</a:t>
            </a:r>
            <a:endParaRPr lang="es" sz="19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marL="665162" lvl="1" indent="0" algn="l" rtl="0">
              <a:lnSpc>
                <a:spcPct val="90000"/>
              </a:lnSpc>
              <a:buNone/>
            </a:pPr>
            <a:endParaRPr lang="es" sz="19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lnSpc>
                <a:spcPct val="90000"/>
              </a:lnSpc>
            </a:pPr>
            <a:r>
              <a:rPr lang="es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comprensión de abajo hacia arriba de la repercusión/efectos económicos en la competencia. </a:t>
            </a:r>
          </a:p>
        </p:txBody>
      </p:sp>
      <p:pic>
        <p:nvPicPr>
          <p:cNvPr id="15360" name="Picture 15359">
            <a:extLst>
              <a:ext uri="{FF2B5EF4-FFF2-40B4-BE49-F238E27FC236}">
                <a16:creationId xmlns:a16="http://schemas.microsoft.com/office/drawing/2014/main" id="{0A893C4D-1573-43D3-98F2-BDDFEFC75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81" r="11467" b="1"/>
          <a:stretch/>
        </p:blipFill>
        <p:spPr>
          <a:xfrm>
            <a:off x="4687580" y="2564904"/>
            <a:ext cx="3973513" cy="3816424"/>
          </a:xfrm>
          <a:prstGeom prst="rect">
            <a:avLst/>
          </a:prstGeom>
          <a:noFill/>
        </p:spPr>
      </p:pic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10</a:t>
            </a:fld>
            <a:endParaRPr lang="es" altLang="de-DE" sz="800" dirty="0">
              <a:solidFill>
                <a:schemeClr val="bg1"/>
              </a:solidFill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2275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7273180" cy="360362"/>
          </a:xfrm>
        </p:spPr>
        <p:txBody>
          <a:bodyPr wrap="square" anchor="t">
            <a:normAutofit fontScale="90000"/>
          </a:bodyPr>
          <a:lstStyle/>
          <a:p>
            <a:pPr algn="l" rtl="0">
              <a:lnSpc>
                <a:spcPct val="90000"/>
              </a:lnSpc>
            </a:pPr>
            <a:r>
              <a:rPr lang="es" sz="2400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¿La industria como catalizadora o divulgadora?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11</a:t>
            </a:fld>
            <a:endParaRPr lang="es" altLang="de-DE" sz="800" dirty="0">
              <a:solidFill>
                <a:schemeClr val="bg1"/>
              </a:solidFill>
              <a:sym typeface="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A405-7D61-4D69-A1A9-BAC3A9B89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" sz="20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La industria tiene intención de examinar otros operarios y competidores similares. Cabe la posibilidad de que las recomendaciones de las autoridades se perciban como </a:t>
            </a:r>
            <a:r>
              <a:rPr lang="es" sz="2000" b="1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demasiado </a:t>
            </a:r>
            <a:r>
              <a:rPr lang="es" sz="20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«</a:t>
            </a:r>
            <a:r>
              <a:rPr lang="es" sz="2000" b="1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teóricas»/alejadas de los desafíos operativos</a:t>
            </a:r>
            <a:r>
              <a:rPr lang="es" sz="20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.</a:t>
            </a:r>
          </a:p>
          <a:p>
            <a:endParaRPr lang="es" sz="2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es" sz="2000" b="1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Tanto los ejemplos fácticos como la información pragmática</a:t>
            </a:r>
            <a:r>
              <a:rPr lang="es" sz="20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 redundan en un lenguaje más comprensible para los homólogos y se trasladan a la práctica por medio de ejemplos.</a:t>
            </a:r>
            <a:endParaRPr lang="es" sz="2000" dirty="0">
              <a:solidFill>
                <a:srgbClr val="333399">
                  <a:lumMod val="100000"/>
                </a:srgbClr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endParaRPr lang="es" sz="2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es" sz="20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Unos efectos positivos prolongados pueden derivarse del </a:t>
            </a:r>
            <a:r>
              <a:rPr lang="es" sz="2000" b="1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establecimiento de redes con o entre empresas</a:t>
            </a:r>
            <a:r>
              <a:rPr lang="es" sz="20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 para compartir mejor experiencias.</a:t>
            </a:r>
          </a:p>
          <a:p>
            <a:pPr marL="0" indent="0" algn="l" rtl="0">
              <a:buNone/>
            </a:pPr>
            <a:endParaRPr lang="es" sz="2000" dirty="0"/>
          </a:p>
        </p:txBody>
      </p:sp>
    </p:spTree>
    <p:extLst>
      <p:ext uri="{BB962C8B-B14F-4D97-AF65-F5344CB8AC3E}">
        <p14:creationId xmlns:p14="http://schemas.microsoft.com/office/powerpoint/2010/main" val="378833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2">
            <a:extLst>
              <a:ext uri="{FF2B5EF4-FFF2-40B4-BE49-F238E27FC236}">
                <a16:creationId xmlns:a16="http://schemas.microsoft.com/office/drawing/2014/main" id="{B75CD373-670F-433A-B864-66383D66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6913140" cy="355178"/>
          </a:xfrm>
        </p:spPr>
        <p:txBody>
          <a:bodyPr/>
          <a:lstStyle/>
          <a:p>
            <a:pPr algn="l" rtl="0"/>
            <a:r>
              <a:rPr lang="es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La cooperación con la industria en un </a:t>
            </a:r>
            <a:r>
              <a:rPr lang="es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«</a:t>
            </a:r>
            <a:r>
              <a:rPr lang="es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mundo ideal</a:t>
            </a:r>
            <a:r>
              <a:rPr lang="es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»</a:t>
            </a:r>
            <a:endParaRPr lang="es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12</a:t>
            </a:fld>
            <a:endParaRPr lang="es" altLang="de-DE" sz="800" dirty="0">
              <a:solidFill>
                <a:schemeClr val="bg1"/>
              </a:solidFill>
              <a:sym typeface=""/>
            </a:endParaRPr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50552414-FC14-45E7-A4AB-22DE061D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916832"/>
            <a:ext cx="8856984" cy="3529012"/>
          </a:xfrm>
        </p:spPr>
        <p:txBody>
          <a:bodyPr/>
          <a:lstStyle/>
          <a:p>
            <a:pPr marL="0" indent="0" algn="l" rtl="0">
              <a:buNone/>
            </a:pPr>
            <a:r>
              <a:rPr lang="es" sz="2000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En un «mundo ideal», las autoridades que otorgan licencias:</a:t>
            </a:r>
          </a:p>
          <a:p>
            <a:pPr marL="0" indent="0" algn="l" rtl="0">
              <a:buNone/>
            </a:pPr>
            <a:endParaRPr lang="es" altLang="de-DE" sz="2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es" sz="1800" b="0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poseen una </a:t>
            </a:r>
            <a:r>
              <a:rPr lang="es" sz="1800" b="1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comprensión práctica de la industria</a:t>
            </a:r>
            <a:r>
              <a:rPr lang="es" sz="1800" b="0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 y las distintas situaciones hipotéticas que pueden suceder en la vida real; </a:t>
            </a:r>
          </a:p>
          <a:p>
            <a:pPr algn="l" rtl="0"/>
            <a:r>
              <a:rPr lang="es" sz="1800" b="0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existe la transparencia para</a:t>
            </a:r>
            <a:r>
              <a:rPr lang="es" sz="1800" b="1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 reunirse, comprender y debatir sin ser tendenciosos;</a:t>
            </a:r>
            <a:endParaRPr lang="es" altLang="de-DE" sz="1800" b="1" dirty="0">
              <a:solidFill>
                <a:srgbClr val="333399">
                  <a:lumMod val="100000"/>
                </a:srgbClr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es" sz="1800" b="0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reconocen que, «</a:t>
            </a:r>
            <a:r>
              <a:rPr lang="es" sz="1800" b="1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por</a:t>
            </a:r>
            <a:r>
              <a:rPr lang="es" sz="1800" b="0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 </a:t>
            </a:r>
            <a:r>
              <a:rPr lang="es" sz="1800" b="1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naturaleza</a:t>
            </a:r>
            <a:r>
              <a:rPr lang="es" sz="1800" b="0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»</a:t>
            </a:r>
            <a:r>
              <a:rPr lang="es" sz="1800" b="1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, las industrias de la defensa no no se contraponen a los derechos humanos</a:t>
            </a:r>
            <a:r>
              <a:rPr lang="es" sz="1800" b="0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 sino que llevan a cabo una labor para impedir cualquier problema;</a:t>
            </a:r>
          </a:p>
          <a:p>
            <a:pPr algn="l" rtl="0"/>
            <a:r>
              <a:rPr lang="es" sz="1800" b="0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comprenden los </a:t>
            </a:r>
            <a:r>
              <a:rPr lang="es" sz="1800" b="1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avances tecnológicos</a:t>
            </a:r>
            <a:r>
              <a:rPr lang="es" sz="1800" b="0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 y la rapidez con la que quedan anticuados los principios tradicionales;</a:t>
            </a:r>
            <a:endParaRPr lang="es" altLang="de-DE" sz="1800" dirty="0">
              <a:solidFill>
                <a:srgbClr val="333399">
                  <a:lumMod val="100000"/>
                </a:srgbClr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es" sz="1800" b="1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se esfuerzan por adaptarse a la atemporalidad de los requisitos de la industria</a:t>
            </a:r>
            <a:r>
              <a:rPr lang="es" sz="1800" b="0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, a las variopintas situaciones hipotéticas y pueden proponer soluciones; y</a:t>
            </a:r>
          </a:p>
          <a:p>
            <a:pPr algn="l" rtl="0"/>
            <a:r>
              <a:rPr lang="es" sz="1800" b="0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se hallan </a:t>
            </a:r>
            <a:r>
              <a:rPr lang="es" sz="1800" b="1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«en actitud de escucha»</a:t>
            </a:r>
            <a:r>
              <a:rPr lang="es" sz="1800" b="0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 y son sinceras acerca de su argumentación y preocupaciones, estimulan los intercambios y la comprensión mutuos.</a:t>
            </a:r>
            <a:endParaRPr lang="es" altLang="de-DE" sz="1800" dirty="0">
              <a:solidFill>
                <a:srgbClr val="333399">
                  <a:lumMod val="100000"/>
                </a:srgbClr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0" indent="0" algn="l" rtl="0">
              <a:buNone/>
            </a:pPr>
            <a:r>
              <a:rPr lang="es" sz="1800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 </a:t>
            </a:r>
          </a:p>
          <a:p>
            <a:pPr marL="0" indent="0" algn="l" rtl="0">
              <a:buNone/>
            </a:pPr>
            <a:endParaRPr lang="es" altLang="de-DE" sz="2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0" indent="0" algn="l" rtl="0">
              <a:buNone/>
            </a:pPr>
            <a:endParaRPr lang="es" altLang="de-DE" sz="2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lvl="1" algn="l" rtl="0"/>
            <a:endParaRPr lang="es" altLang="de-DE" dirty="0"/>
          </a:p>
        </p:txBody>
      </p:sp>
    </p:spTree>
    <p:extLst>
      <p:ext uri="{BB962C8B-B14F-4D97-AF65-F5344CB8AC3E}">
        <p14:creationId xmlns:p14="http://schemas.microsoft.com/office/powerpoint/2010/main" val="340853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13</a:t>
            </a:fld>
            <a:endParaRPr lang="es" altLang="de-DE" sz="800" dirty="0">
              <a:solidFill>
                <a:schemeClr val="bg1"/>
              </a:solidFill>
              <a:sym typeface="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41907-47DC-403F-80B1-6F5770AE2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s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¡Muchas gracias por su atención!</a:t>
            </a:r>
          </a:p>
          <a:p>
            <a:pPr marL="0" indent="0" algn="l" rtl="0">
              <a:buNone/>
            </a:pPr>
            <a:endParaRPr lang="es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0" indent="0" algn="l" rtl="0">
              <a:buNone/>
            </a:pPr>
            <a:r>
              <a:rPr lang="es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			</a:t>
            </a:r>
            <a:r>
              <a:rPr lang="es" sz="2400" b="0" i="0" u="sng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rosa.rosanelli@patriagroup.com</a:t>
            </a:r>
            <a:endParaRPr lang="es" u="sng" dirty="0">
              <a:solidFill>
                <a:srgbClr val="333399">
                  <a:lumMod val="100000"/>
                </a:srgbClr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2461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2429C70C-394E-44BF-BFCB-64ED8DB7D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8864"/>
            <a:ext cx="4040188" cy="2343309"/>
          </a:xfrm>
          <a:prstGeom prst="rect">
            <a:avLst/>
          </a:prstGeom>
          <a:noFill/>
        </p:spPr>
      </p:pic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7388" y="2174874"/>
            <a:ext cx="4402832" cy="3951288"/>
          </a:xfrm>
        </p:spPr>
        <p:txBody>
          <a:bodyPr wrap="square" anchor="t">
            <a:normAutofit fontScale="92500" lnSpcReduction="10000"/>
          </a:bodyPr>
          <a:lstStyle/>
          <a:p>
            <a:pPr rtl="0"/>
            <a:r>
              <a:rPr lang="es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Desde los inicios del proceso del Tratado sobre el comercio de armas de las Naciones Unidas, la industria ha estado muy implicada en la labor de desarrollo.</a:t>
            </a:r>
          </a:p>
          <a:p>
            <a:pPr marL="0" indent="0" rtl="0">
              <a:buNone/>
            </a:pPr>
            <a:endParaRPr lang="es" altLang="de-DE" b="1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rtl="0"/>
            <a:r>
              <a:rPr lang="es" b="1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El preámbulo del Tratado reconoce la función voluntaria y activa de la industria.</a:t>
            </a:r>
          </a:p>
          <a:p>
            <a:endParaRPr lang="es" altLang="de-DE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endParaRPr lang="es" altLang="de-DE" b="1" dirty="0"/>
          </a:p>
        </p:txBody>
      </p:sp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 wrap="square" anchor="t">
            <a:normAutofit fontScale="90000"/>
          </a:bodyPr>
          <a:lstStyle/>
          <a:p>
            <a:pPr algn="l" rtl="0">
              <a:lnSpc>
                <a:spcPct val="90000"/>
              </a:lnSpc>
            </a:pPr>
            <a:r>
              <a:rPr lang="es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El papel de la industria en el proceso del TCA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2</a:t>
            </a:fld>
            <a:endParaRPr lang="es" altLang="de-DE" sz="800" dirty="0">
              <a:solidFill>
                <a:schemeClr val="bg1"/>
              </a:solidFill>
              <a:sym typeface="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96" y="1412776"/>
            <a:ext cx="9073008" cy="360363"/>
          </a:xfrm>
        </p:spPr>
        <p:txBody>
          <a:bodyPr/>
          <a:lstStyle/>
          <a:p>
            <a:pPr algn="l" rtl="0"/>
            <a:r>
              <a:rPr lang="es" sz="2400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Procesos efectivos y programas internos de cumplimiento</a:t>
            </a:r>
            <a:endParaRPr lang="e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4" y="1484784"/>
            <a:ext cx="8621892" cy="3529012"/>
          </a:xfrm>
        </p:spPr>
        <p:txBody>
          <a:bodyPr/>
          <a:lstStyle/>
          <a:p>
            <a:endParaRPr lang="es" altLang="de-DE" b="1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es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El saber hacer de la industria puede desempeñar una función importante</a:t>
            </a:r>
            <a:endParaRPr lang="es" altLang="de-DE" b="1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lvl="1" algn="l" rtl="0"/>
            <a:r>
              <a:rPr lang="es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Advertir «señales de alerta» y otros indicadores de riesgo</a:t>
            </a:r>
            <a:endParaRPr lang="es" altLang="de-DE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/>
            <a:r>
              <a:rPr lang="es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Procesos relativos a los controles de exportaciones efectivos y programas internos de cumplimiento. </a:t>
            </a:r>
          </a:p>
          <a:p>
            <a:endParaRPr lang="es" altLang="de-DE" b="1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es" sz="2400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Ser capaz de ponerse en contacto de manera exclusiva con sus socios comerciales y clientes en otros países</a:t>
            </a:r>
          </a:p>
          <a:p>
            <a:pPr lvl="1" algn="l" rtl="0"/>
            <a:r>
              <a:rPr lang="es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En particular, aquellos que no son Estados Partes del Tratado.</a:t>
            </a:r>
          </a:p>
          <a:p>
            <a:pPr lvl="1" algn="l" rtl="0"/>
            <a:r>
              <a:rPr lang="es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Ello puede beneficiar al objetivo de alentar una mayor participación en el TCA</a:t>
            </a:r>
          </a:p>
          <a:p>
            <a:endParaRPr lang="es" altLang="de-DE" sz="2000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/>
            <a:fld id="{2591964D-9822-0348-977E-80B6675E5D44}" type="slidenum">
              <a:rPr sz="800">
                <a:solidFill>
                  <a:schemeClr val="bg1"/>
                </a:solidFill>
                <a:latin typeface="Verdana" panose="020B0604030504040204" pitchFamily="34" charset="0"/>
                <a:sym typeface=""/>
              </a:rPr>
              <a:pPr/>
              <a:t>3</a:t>
            </a:fld>
            <a:endParaRPr lang="es" altLang="de-DE" sz="800" dirty="0">
              <a:solidFill>
                <a:schemeClr val="bg1"/>
              </a:solidFill>
              <a:latin typeface="Verdana" panose="020B0604030504040204" pitchFamily="34" charset="0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6072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Diagram&#10;&#10;Description automatically generated">
            <a:extLst>
              <a:ext uri="{FF2B5EF4-FFF2-40B4-BE49-F238E27FC236}">
                <a16:creationId xmlns:a16="http://schemas.microsoft.com/office/drawing/2014/main" id="{419699DF-459E-4CDA-90A1-39EEFC8BF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211" y="2204864"/>
            <a:ext cx="7363938" cy="3921299"/>
          </a:xfrm>
          <a:prstGeom prst="rect">
            <a:avLst/>
          </a:prstGeom>
          <a:noFill/>
        </p:spPr>
      </p:pic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340768"/>
            <a:ext cx="8065268" cy="211162"/>
          </a:xfrm>
        </p:spPr>
        <p:txBody>
          <a:bodyPr wrap="square" anchor="t">
            <a:normAutofit fontScale="90000"/>
          </a:bodyPr>
          <a:lstStyle/>
          <a:p>
            <a:pPr algn="l" rtl="0">
              <a:lnSpc>
                <a:spcPct val="90000"/>
              </a:lnSpc>
            </a:pPr>
            <a:r>
              <a:rPr lang="es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Perspectiva industrial e impulsores para programas internos de cumplimiento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4</a:t>
            </a:fld>
            <a:endParaRPr lang="es" altLang="de-DE" sz="800" dirty="0">
              <a:solidFill>
                <a:schemeClr val="bg1"/>
              </a:solidFill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9861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73377"/>
            <a:ext cx="8208912" cy="360362"/>
          </a:xfrm>
        </p:spPr>
        <p:txBody>
          <a:bodyPr/>
          <a:lstStyle/>
          <a:p>
            <a:pPr algn="l" rtl="0"/>
            <a:r>
              <a:rPr lang="es" sz="2400" b="1" i="0" u="none" baseline="0" dirty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En la práctica: La importancia de los programas internos de cumplimiento</a:t>
            </a:r>
            <a:endParaRPr lang="es" altLang="en-US" sz="2400" dirty="0">
              <a:solidFill>
                <a:schemeClr val="bg1">
                  <a:lumMod val="100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93" y="1795249"/>
            <a:ext cx="8097838" cy="3529012"/>
          </a:xfrm>
        </p:spPr>
        <p:txBody>
          <a:bodyPr/>
          <a:lstStyle/>
          <a:p>
            <a:pPr marL="0" indent="0" algn="l" rtl="0">
              <a:buNone/>
            </a:pPr>
            <a:endParaRPr lang="es" altLang="de-DE" sz="2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es" sz="2400" b="1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Medidas orientadas específicamente a la prevención del comercio ilícito o el desvío de armas convencionales </a:t>
            </a:r>
          </a:p>
          <a:p>
            <a:pPr marL="0" indent="0" algn="l" rtl="0">
              <a:buNone/>
            </a:pPr>
            <a:endParaRPr lang="es" altLang="de-DE" sz="2000" b="1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es" sz="2400" b="1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Un modo de sistematizar las medidas de control de exportaciones de una empresa </a:t>
            </a:r>
          </a:p>
          <a:p>
            <a:pPr marL="0" indent="0" algn="l" rtl="0">
              <a:buNone/>
            </a:pPr>
            <a:endParaRPr lang="es" altLang="de-DE" sz="2400" b="1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es" sz="2400" b="1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Coordinar los ingentes esfuerzos para prevenir las infracciones mediante:</a:t>
            </a:r>
          </a:p>
          <a:p>
            <a:pPr lvl="1" algn="l" rtl="0"/>
            <a:r>
              <a:rPr lang="es" sz="16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procedimientos operativos uniformes</a:t>
            </a:r>
            <a:endParaRPr lang="es" altLang="de-DE" sz="16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/>
            <a:r>
              <a:rPr lang="es" sz="16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salvaguarda y </a:t>
            </a:r>
          </a:p>
          <a:p>
            <a:pPr lvl="1" algn="l" rtl="0"/>
            <a:r>
              <a:rPr lang="es" sz="16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el compromiso del personal </a:t>
            </a:r>
          </a:p>
          <a:p>
            <a:pPr lvl="1" algn="l" rtl="0"/>
            <a:endParaRPr lang="es" altLang="de-DE" sz="1600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/>
            <a:fld id="{2591964D-9822-0348-977E-80B6675E5D44}" type="slidenum">
              <a:rPr sz="800">
                <a:solidFill>
                  <a:schemeClr val="bg1"/>
                </a:solidFill>
                <a:latin typeface="Verdana" panose="020B0604030504040204" pitchFamily="34" charset="0"/>
                <a:sym typeface=""/>
              </a:rPr>
              <a:pPr/>
              <a:t>5</a:t>
            </a:fld>
            <a:endParaRPr lang="es" altLang="de-DE" sz="800" dirty="0">
              <a:solidFill>
                <a:schemeClr val="bg1"/>
              </a:solidFill>
              <a:latin typeface="Verdana" panose="020B0604030504040204" pitchFamily="34" charset="0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966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wrap="square" anchor="t">
            <a:normAutofit lnSpcReduction="10000"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s" altLang="de-DE" sz="19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>
              <a:lnSpc>
                <a:spcPct val="90000"/>
              </a:lnSpc>
            </a:pPr>
            <a:r>
              <a:rPr lang="es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Nuevas tecnologías y exportación de bienes inmateriales</a:t>
            </a:r>
          </a:p>
          <a:p>
            <a:pPr algn="l" rtl="0">
              <a:lnSpc>
                <a:spcPct val="90000"/>
              </a:lnSpc>
            </a:pPr>
            <a:r>
              <a:rPr lang="es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Entorno regulatorio complejo (normativa extraterritorial, actualización normativa continua...)</a:t>
            </a:r>
          </a:p>
          <a:p>
            <a:pPr algn="l" rtl="0">
              <a:lnSpc>
                <a:spcPct val="90000"/>
              </a:lnSpc>
            </a:pPr>
            <a:r>
              <a:rPr lang="es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Internacionalización de la industria</a:t>
            </a:r>
            <a:endParaRPr lang="es" sz="19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>
              <a:lnSpc>
                <a:spcPct val="90000"/>
              </a:lnSpc>
            </a:pPr>
            <a:r>
              <a:rPr lang="es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Diferencias en la implantación de un país a otro</a:t>
            </a:r>
          </a:p>
          <a:p>
            <a:pPr algn="l" rtl="0">
              <a:lnSpc>
                <a:spcPct val="90000"/>
              </a:lnSpc>
            </a:pPr>
            <a:r>
              <a:rPr lang="es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Presión reguladora creciente</a:t>
            </a:r>
          </a:p>
          <a:p>
            <a:pPr algn="l" rtl="0">
              <a:lnSpc>
                <a:spcPct val="90000"/>
              </a:lnSpc>
            </a:pPr>
            <a:r>
              <a:rPr lang="es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Imagen y prensa negativa</a:t>
            </a:r>
            <a:endParaRPr lang="es" sz="19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>
              <a:lnSpc>
                <a:spcPct val="90000"/>
              </a:lnSpc>
            </a:pPr>
            <a:endParaRPr lang="es" sz="1900" dirty="0"/>
          </a:p>
        </p:txBody>
      </p:sp>
      <p:pic>
        <p:nvPicPr>
          <p:cNvPr id="2050" name="Picture 2" descr="11 of the Oddest and Most Interesting Takes on Erno Rubik's Cube">
            <a:extLst>
              <a:ext uri="{FF2B5EF4-FFF2-40B4-BE49-F238E27FC236}">
                <a16:creationId xmlns:a16="http://schemas.microsoft.com/office/drawing/2014/main" id="{467BDF38-5800-4948-B0E9-1BC86B10D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7"/>
            <a:ext cx="7705228" cy="377825"/>
          </a:xfrm>
        </p:spPr>
        <p:txBody>
          <a:bodyPr wrap="square" anchor="t">
            <a:normAutofit fontScale="90000"/>
          </a:bodyPr>
          <a:lstStyle/>
          <a:p>
            <a:pPr algn="l" rtl="0">
              <a:lnSpc>
                <a:spcPct val="90000"/>
              </a:lnSpc>
            </a:pPr>
            <a:r>
              <a:rPr lang="es" sz="2400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Desafíos y tendencias actuales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6</a:t>
            </a:fld>
            <a:endParaRPr lang="es" altLang="de-DE" sz="800" dirty="0">
              <a:solidFill>
                <a:schemeClr val="bg1"/>
              </a:solidFill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1762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68760"/>
            <a:ext cx="7705228" cy="360363"/>
          </a:xfrm>
        </p:spPr>
        <p:txBody>
          <a:bodyPr/>
          <a:lstStyle/>
          <a:p>
            <a:pPr algn="l" rtl="0"/>
            <a:r>
              <a:rPr lang="es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El papel de la industria en la implantación de los controles de transferencia de armas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/>
            <a:fld id="{2591964D-9822-0348-977E-80B6675E5D44}" type="slidenum">
              <a:rPr sz="800">
                <a:solidFill>
                  <a:schemeClr val="bg1"/>
                </a:solidFill>
                <a:latin typeface="Verdana" panose="020B0604030504040204" pitchFamily="34" charset="0"/>
                <a:sym typeface=""/>
              </a:rPr>
              <a:pPr/>
              <a:t>7</a:t>
            </a:fld>
            <a:endParaRPr lang="es" altLang="de-DE" sz="800" dirty="0">
              <a:solidFill>
                <a:schemeClr val="bg1"/>
              </a:solidFill>
              <a:latin typeface="Verdana" panose="020B0604030504040204" pitchFamily="34" charset="0"/>
              <a:sym typeface="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F123729-DE61-4282-B1D4-C61330329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329315"/>
              </p:ext>
            </p:extLst>
          </p:nvPr>
        </p:nvGraphicFramePr>
        <p:xfrm>
          <a:off x="1403648" y="2151313"/>
          <a:ext cx="5848258" cy="471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8928F4-B3EF-4DF2-A703-72F4B22979B8}"/>
              </a:ext>
            </a:extLst>
          </p:cNvPr>
          <p:cNvSpPr txBox="1"/>
          <p:nvPr/>
        </p:nvSpPr>
        <p:spPr>
          <a:xfrm>
            <a:off x="4284241" y="25649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b="0" i="0" u="none" baseline="0">
                <a:sym typeface=""/>
              </a:rPr>
              <a:t>T C A</a:t>
            </a:r>
            <a:endParaRPr lang="es" dirty="0"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7076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114800" cy="4566493"/>
          </a:xfrm>
        </p:spPr>
        <p:txBody>
          <a:bodyPr wrap="square" anchor="t"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s" sz="2000" b="1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La difusión del Gobierno a la industria, el diálogo sincero y la comunicación resultan fundamentales. </a:t>
            </a:r>
          </a:p>
          <a:p>
            <a:endParaRPr lang="es" sz="18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>
              <a:lnSpc>
                <a:spcPct val="90000"/>
              </a:lnSpc>
            </a:pPr>
            <a:r>
              <a:rPr lang="es" sz="21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Diálogo sincero</a:t>
            </a:r>
          </a:p>
          <a:p>
            <a:pPr algn="l" rtl="0"/>
            <a:r>
              <a:rPr lang="es" sz="21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información sobre actualizaciones en el ámbito normativo e «interpretaciones oficiales»</a:t>
            </a:r>
          </a:p>
          <a:p>
            <a:pPr algn="l" rtl="0"/>
            <a:r>
              <a:rPr lang="es" sz="21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puesta en común de las mejores prácticas </a:t>
            </a:r>
          </a:p>
          <a:p>
            <a:pPr algn="l" rtl="0"/>
            <a:r>
              <a:rPr lang="es" sz="21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anticipación y mitigación de los riesgos ligados al cumplimiento de las exportaciones</a:t>
            </a:r>
            <a:endParaRPr lang="es" sz="21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es" sz="21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mejorar la comprensión de los reglamentos aunque igualmente, se prefiere el enfoque de la autoridad</a:t>
            </a:r>
            <a:endParaRPr lang="es" altLang="de-DE" sz="21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es" sz="21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promoción de prácticas efectivas y normas más coherentes</a:t>
            </a:r>
            <a:endParaRPr lang="es" altLang="de-DE" sz="21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62D38-7E85-475B-A947-4FD4C089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919443"/>
            <a:ext cx="4041775" cy="2576631"/>
          </a:xfrm>
          <a:prstGeom prst="rect">
            <a:avLst/>
          </a:prstGeom>
          <a:noFill/>
        </p:spPr>
      </p:pic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708" y="1324260"/>
            <a:ext cx="5544616" cy="643210"/>
          </a:xfrm>
        </p:spPr>
        <p:txBody>
          <a:bodyPr wrap="square" anchor="t">
            <a:normAutofit fontScale="90000"/>
          </a:bodyPr>
          <a:lstStyle/>
          <a:p>
            <a:pPr algn="ctr" rtl="0">
              <a:lnSpc>
                <a:spcPct val="90000"/>
              </a:lnSpc>
            </a:pPr>
            <a:r>
              <a:rPr lang="es" sz="1800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Cooperación con las autoridades normativas: Intercambios proactivos y en materia de divulgación 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8</a:t>
            </a:fld>
            <a:endParaRPr lang="es" altLang="de-DE" sz="800" dirty="0">
              <a:solidFill>
                <a:schemeClr val="bg1"/>
              </a:solidFill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8208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81472"/>
            <a:ext cx="7633220" cy="211162"/>
          </a:xfrm>
        </p:spPr>
        <p:txBody>
          <a:bodyPr/>
          <a:lstStyle/>
          <a:p>
            <a:pPr algn="l" rtl="0"/>
            <a:r>
              <a:rPr lang="es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Un amplio abanico de posibilidades para las actividades de divulgación 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8840"/>
            <a:ext cx="9036496" cy="3529012"/>
          </a:xfrm>
        </p:spPr>
        <p:txBody>
          <a:bodyPr/>
          <a:lstStyle/>
          <a:p>
            <a:pPr lvl="1" algn="l" rtl="0"/>
            <a:r>
              <a:rPr lang="es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Entre las herramientas para la divulgación, se hallan:</a:t>
            </a:r>
          </a:p>
          <a:p>
            <a:pPr lvl="2" algn="l" rtl="0"/>
            <a:r>
              <a:rPr lang="es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consultas</a:t>
            </a:r>
          </a:p>
          <a:p>
            <a:pPr lvl="2" algn="l" rtl="0"/>
            <a:r>
              <a:rPr lang="es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seminarios/sesiones informativas/talleres</a:t>
            </a:r>
          </a:p>
          <a:p>
            <a:pPr lvl="2" algn="l" rtl="0"/>
            <a:r>
              <a:rPr lang="es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visitas de empresa</a:t>
            </a:r>
            <a:endParaRPr lang="es" altLang="de-DE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2" algn="l" rtl="0"/>
            <a:r>
              <a:rPr lang="es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portales web, boletines y «ventanillas únicas»</a:t>
            </a:r>
          </a:p>
          <a:p>
            <a:pPr marL="1141412" lvl="2" indent="0" algn="l" rtl="0">
              <a:buNone/>
            </a:pPr>
            <a:endParaRPr lang="es" altLang="de-DE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/>
            <a:r>
              <a:rPr lang="es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Las visitas de empresa son una herramienta particularmente eficaz </a:t>
            </a:r>
          </a:p>
          <a:p>
            <a:pPr lvl="2" algn="l" rtl="0"/>
            <a:r>
              <a:rPr lang="es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en especial, para aproximarse a las pequeñas y medianas empresas</a:t>
            </a:r>
          </a:p>
          <a:p>
            <a:pPr lvl="2" algn="l" rtl="0"/>
            <a:r>
              <a:rPr lang="es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permitir testimoniar la realidad de un exportador, así como sus riesgos y desafíos</a:t>
            </a:r>
          </a:p>
          <a:p>
            <a:pPr lvl="2" algn="l" rtl="0"/>
            <a:r>
              <a:rPr lang="es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son beneficiosas tanto para la autoridad como para el exportador dado que refuerzan la comprensión mutua y permiten forjar confianza</a:t>
            </a:r>
            <a:endParaRPr lang="es" altLang="de-DE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2" algn="l" rtl="0"/>
            <a:r>
              <a:rPr lang="es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ofrecen a cada uno la posibilidad de plantear preguntas que sean pertinentes a los retos específicos de los exportadores</a:t>
            </a:r>
            <a:endParaRPr lang="es" altLang="de-DE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marL="1141412" lvl="2" indent="0" algn="l" rtl="0">
              <a:buNone/>
            </a:pPr>
            <a:endParaRPr lang="es" altLang="de-DE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/>
            <a:r>
              <a:rPr lang="es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Cooperación con las asociaciones industriales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/>
            <a:fld id="{2591964D-9822-0348-977E-80B6675E5D44}" type="slidenum">
              <a:rPr sz="800">
                <a:solidFill>
                  <a:schemeClr val="bg1"/>
                </a:solidFill>
                <a:latin typeface="Verdana" panose="020B0604030504040204" pitchFamily="34" charset="0"/>
                <a:sym typeface=""/>
              </a:rPr>
              <a:pPr/>
              <a:t>9</a:t>
            </a:fld>
            <a:endParaRPr lang="es" altLang="de-DE" sz="800" dirty="0">
              <a:solidFill>
                <a:schemeClr val="bg1"/>
              </a:solidFill>
              <a:latin typeface="Verdana" panose="020B0604030504040204" pitchFamily="34" charset="0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10851117"/>
      </p:ext>
    </p:extLst>
  </p:cSld>
  <p:clrMapOvr>
    <a:masterClrMapping/>
  </p:clrMapOvr>
</p:sld>
</file>

<file path=ppt/theme/theme1.xml><?xml version="1.0" encoding="utf-8"?>
<a:theme xmlns:a="http://schemas.openxmlformats.org/drawingml/2006/main" name="1_EU-Assistance in Export Control">
  <a:themeElements>
    <a:clrScheme name="">
      <a:dk1>
        <a:srgbClr val="000000"/>
      </a:dk1>
      <a:lt1>
        <a:srgbClr val="FFFFFF"/>
      </a:lt1>
      <a:dk2>
        <a:srgbClr val="FFFFFF"/>
      </a:dk2>
      <a:lt2>
        <a:srgbClr val="668CB3"/>
      </a:lt2>
      <a:accent1>
        <a:srgbClr val="5780A3"/>
      </a:accent1>
      <a:accent2>
        <a:srgbClr val="003366"/>
      </a:accent2>
      <a:accent3>
        <a:srgbClr val="FFFFFF"/>
      </a:accent3>
      <a:accent4>
        <a:srgbClr val="000000"/>
      </a:accent4>
      <a:accent5>
        <a:srgbClr val="B4C0CE"/>
      </a:accent5>
      <a:accent6>
        <a:srgbClr val="002D5C"/>
      </a:accent6>
      <a:hlink>
        <a:srgbClr val="9595A0"/>
      </a:hlink>
      <a:folHlink>
        <a:srgbClr val="386691"/>
      </a:folHlink>
    </a:clrScheme>
    <a:fontScheme name="1_EU-Assistance in Export Contro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1_EU-Assistance in Export Control 1">
        <a:dk1>
          <a:srgbClr val="000000"/>
        </a:dk1>
        <a:lt1>
          <a:srgbClr val="FFFFFF"/>
        </a:lt1>
        <a:dk2>
          <a:srgbClr val="FFFFFF"/>
        </a:dk2>
        <a:lt2>
          <a:srgbClr val="668CB3"/>
        </a:lt2>
        <a:accent1>
          <a:srgbClr val="194C80"/>
        </a:accent1>
        <a:accent2>
          <a:srgbClr val="386691"/>
        </a:accent2>
        <a:accent3>
          <a:srgbClr val="FFFFFF"/>
        </a:accent3>
        <a:accent4>
          <a:srgbClr val="000000"/>
        </a:accent4>
        <a:accent5>
          <a:srgbClr val="ABB2C0"/>
        </a:accent5>
        <a:accent6>
          <a:srgbClr val="325C83"/>
        </a:accent6>
        <a:hlink>
          <a:srgbClr val="5780A3"/>
        </a:hlink>
        <a:folHlink>
          <a:srgbClr val="7599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874</Words>
  <Application>Microsoft Office PowerPoint</Application>
  <PresentationFormat>Affichage à l'écran (4:3)</PresentationFormat>
  <Paragraphs>118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BundesSans Office</vt:lpstr>
      <vt:lpstr>RR Pioneer</vt:lpstr>
      <vt:lpstr>Arial</vt:lpstr>
      <vt:lpstr>Calibri</vt:lpstr>
      <vt:lpstr>Times</vt:lpstr>
      <vt:lpstr>Times New Roman</vt:lpstr>
      <vt:lpstr>Verdana</vt:lpstr>
      <vt:lpstr>Wingdings 3</vt:lpstr>
      <vt:lpstr>1_EU-Assistance in Export Control</vt:lpstr>
      <vt:lpstr>Asociación entre las autoridades encargadas de expedir licencias y la industria en la implantación de los controles de transferencia de armas:  una perspectiva industrial</vt:lpstr>
      <vt:lpstr>El papel de la industria en el proceso del TCA</vt:lpstr>
      <vt:lpstr>Procesos efectivos y programas internos de cumplimiento</vt:lpstr>
      <vt:lpstr>Perspectiva industrial e impulsores para programas internos de cumplimiento</vt:lpstr>
      <vt:lpstr>En la práctica: La importancia de los programas internos de cumplimiento</vt:lpstr>
      <vt:lpstr>Desafíos y tendencias actuales</vt:lpstr>
      <vt:lpstr>El papel de la industria en la implantación de los controles de transferencia de armas</vt:lpstr>
      <vt:lpstr>Cooperación con las autoridades normativas: Intercambios proactivos y en materia de divulgación </vt:lpstr>
      <vt:lpstr>Un amplio abanico de posibilidades para las actividades de divulgación </vt:lpstr>
      <vt:lpstr>La industria no actúa únicamente como «guardameta», sino también como «delantero» </vt:lpstr>
      <vt:lpstr>¿La industria como catalizadora o divulgadora?</vt:lpstr>
      <vt:lpstr>La cooperación con la industria en un «mundo ideal»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 between licensing authorities and industry in implementing the Arms transfers controls :  An Industry Perspective</dc:title>
  <dc:creator>Rosa Rosanelli</dc:creator>
  <cp:lastModifiedBy>user</cp:lastModifiedBy>
  <cp:revision>4</cp:revision>
  <dcterms:created xsi:type="dcterms:W3CDTF">2021-01-06T11:15:47Z</dcterms:created>
  <dcterms:modified xsi:type="dcterms:W3CDTF">2021-01-14T11:34:04Z</dcterms:modified>
</cp:coreProperties>
</file>