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60" r:id="rId2"/>
    <p:sldId id="419" r:id="rId3"/>
    <p:sldId id="392" r:id="rId4"/>
    <p:sldId id="478" r:id="rId5"/>
    <p:sldId id="291" r:id="rId6"/>
    <p:sldId id="295" r:id="rId7"/>
    <p:sldId id="486" r:id="rId8"/>
    <p:sldId id="482" r:id="rId9"/>
    <p:sldId id="483" r:id="rId10"/>
    <p:sldId id="297" r:id="rId11"/>
  </p:sldIdLst>
  <p:sldSz cx="9144000" cy="6858000" type="screen4x3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3383" autoAdjust="0"/>
  </p:normalViewPr>
  <p:slideViewPr>
    <p:cSldViewPr>
      <p:cViewPr varScale="1">
        <p:scale>
          <a:sx n="103" d="100"/>
          <a:sy n="103" d="100"/>
        </p:scale>
        <p:origin x="105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8EF87624-374D-124B-AB50-9C01AFBEF4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30DBBC-5DCC-F543-B052-6204962A84E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D087556-75F3-0242-8EF6-A117C300488E}" type="datetimeFigureOut">
              <a:rPr lang="fr-FR"/>
              <a:pPr>
                <a:defRPr/>
              </a:pPr>
              <a:t>14/01/2021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8ED0E4-A1C9-BB42-9D08-123632A505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AD9D8-E6A2-AF4C-B2E7-D2682093B4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7F2A213-E19B-A449-AFE6-B4B5FE9DB9B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3DA51CE-08C3-C643-9F67-99EE40E76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96145BC3-9CA7-6E4D-8A2E-D3E87065F5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DC1EAD85-935B-0F40-8323-24E8BD0ABF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F107C81-1840-B64C-B714-E0EE2A10B5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1A59B61-8648-3B4A-9AFF-8F1420C1C9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endParaRPr lang="de-DE" altLang="de-DE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8C3B367F-7C6A-704C-A490-59B7FF01C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0C8E8DD-5349-DE44-AA7B-C192B2CC81BD}" type="slidenum">
              <a:rPr lang="de-DE" altLang="de-DE"/>
              <a:pPr/>
              <a:t>‹N°›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34854DC9-C158-4EBA-9054-6F470F3A9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0E081B69-FD5F-434C-98B0-7B4D012EF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nl-NL">
              <a:ea typeface="ＭＳ Ｐゴシック" panose="020B0600070205080204" pitchFamily="34" charset="-128"/>
            </a:endParaRPr>
          </a:p>
          <a:p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4D5CE56D-2DB5-4E1F-93E3-2C0EDFC11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fld id="{1D5638AD-AE40-4DD4-A4E3-172001B968BC}" type="slidenum">
              <a:rPr lang="nl-NL" altLang="nl-NL"/>
              <a:pPr>
                <a:spcBef>
                  <a:spcPct val="20000"/>
                </a:spcBef>
              </a:pPr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POSS is a specialist team and responsible for supervisory /or company audits and investigations of strategic trade control legislation and related economic offences; Strategic Goods (Military and Dual-Use); Chemical Weapons Convention; Sanctions/Embargoes (UNSCR’s, EU Sanctions/Weapon embargoes). Although it’s a Custom team, all activities we do are for MFA and we are not involved in the let’s say normal Customs activities like border controls.</a:t>
            </a:r>
          </a:p>
          <a:p>
            <a:endParaRPr lang="en-US" dirty="0"/>
          </a:p>
          <a:p>
            <a:r>
              <a:rPr lang="en-US" dirty="0"/>
              <a:t>Individual - Project based</a:t>
            </a:r>
          </a:p>
          <a:p>
            <a:r>
              <a:rPr lang="en-US" dirty="0"/>
              <a:t>Regular company audits </a:t>
            </a:r>
          </a:p>
          <a:p>
            <a:r>
              <a:rPr lang="en-US" dirty="0"/>
              <a:t>   (client image data base)</a:t>
            </a:r>
          </a:p>
          <a:p>
            <a:r>
              <a:rPr lang="en-US" dirty="0"/>
              <a:t>Request MEA or MFA</a:t>
            </a:r>
          </a:p>
          <a:p>
            <a:r>
              <a:rPr lang="en-US" dirty="0"/>
              <a:t>Denial Notification - Catch-</a:t>
            </a:r>
            <a:r>
              <a:rPr lang="en-US" dirty="0" err="1"/>
              <a:t>Alls</a:t>
            </a:r>
            <a:endParaRPr lang="en-US" dirty="0"/>
          </a:p>
          <a:p>
            <a:r>
              <a:rPr lang="en-US" dirty="0"/>
              <a:t>Request or official report Intelligence Service</a:t>
            </a:r>
          </a:p>
          <a:p>
            <a:r>
              <a:rPr lang="en-US" dirty="0"/>
              <a:t>Information from other countries</a:t>
            </a:r>
          </a:p>
          <a:p>
            <a:r>
              <a:rPr lang="en-US" dirty="0"/>
              <a:t>Information Customs departments</a:t>
            </a:r>
          </a:p>
          <a:p>
            <a:endParaRPr lang="en-US" dirty="0"/>
          </a:p>
          <a:p>
            <a:r>
              <a:rPr lang="en-US" dirty="0"/>
              <a:t>Thematic approach (Biotech; Iran; DPRK; </a:t>
            </a:r>
            <a:r>
              <a:rPr lang="en-US" dirty="0" err="1"/>
              <a:t>Aluminium</a:t>
            </a:r>
            <a:r>
              <a:rPr lang="en-US" dirty="0"/>
              <a:t>; Chemical Industry; Second hand/surplus ML items; Biological agents; Russia)</a:t>
            </a:r>
          </a:p>
          <a:p>
            <a:r>
              <a:rPr lang="en-US" dirty="0"/>
              <a:t>Role and aim of company audits: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Client image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Prevention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Awareness / outreach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Detection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Compliance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Cooperation with Industry/Branch associations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Information position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Insight in trade flows / particular branches of Industry</a:t>
            </a:r>
          </a:p>
          <a:p>
            <a:pPr eaLnBrk="1" hangingPunct="1">
              <a:buFontTx/>
              <a:buChar char="•"/>
            </a:pPr>
            <a:r>
              <a:rPr lang="en-GB" altLang="nl-NL" sz="1200" dirty="0">
                <a:solidFill>
                  <a:srgbClr val="002060"/>
                </a:solidFill>
              </a:rPr>
              <a:t>Contributing to Risk Management</a:t>
            </a:r>
            <a:endParaRPr lang="nl-NL" altLang="nl-NL" sz="1200" dirty="0">
              <a:solidFill>
                <a:srgbClr val="002060"/>
              </a:solidFill>
            </a:endParaRP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nl-NL" altLang="nl-NL" dirty="0">
                <a:solidFill>
                  <a:srgbClr val="FFFF00"/>
                </a:solidFill>
              </a:rPr>
              <a:t> </a:t>
            </a:r>
            <a:endParaRPr lang="en-US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9756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jdelijke aanduiding voor dia-afbeelding 1">
            <a:extLst>
              <a:ext uri="{FF2B5EF4-FFF2-40B4-BE49-F238E27FC236}">
                <a16:creationId xmlns:a16="http://schemas.microsoft.com/office/drawing/2014/main" id="{4514FAB3-EF42-4C11-A39D-27E7BC0E8B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219" name="Tijdelijke aanduiding voor notities 2">
            <a:extLst>
              <a:ext uri="{FF2B5EF4-FFF2-40B4-BE49-F238E27FC236}">
                <a16:creationId xmlns:a16="http://schemas.microsoft.com/office/drawing/2014/main" id="{7A04CAC2-43E3-4CC8-99A1-1A140F120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nl-NL" dirty="0">
              <a:ea typeface="ＭＳ Ｐゴシック" panose="020B0600070205080204" pitchFamily="34" charset="-128"/>
            </a:endParaRPr>
          </a:p>
        </p:txBody>
      </p:sp>
      <p:sp>
        <p:nvSpPr>
          <p:cNvPr id="9220" name="Tijdelijke aanduiding voor dianummer 3">
            <a:extLst>
              <a:ext uri="{FF2B5EF4-FFF2-40B4-BE49-F238E27FC236}">
                <a16:creationId xmlns:a16="http://schemas.microsoft.com/office/drawing/2014/main" id="{31C31546-E6A0-4477-BFBD-0141A10C1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C4897E9-7AE0-4352-A4B8-832B4C65B1D9}" type="slidenum">
              <a:rPr lang="en-US" altLang="nl-NL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8338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892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03438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947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altLang="nl-NL" dirty="0">
              <a:solidFill>
                <a:srgbClr val="0070C0"/>
              </a:solidFill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C8E8DD-5349-DE44-AA7B-C192B2CC81BD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564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export-control.jrc.ec.europa.e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Flagge_Verlauf_15_Prozent">
            <a:extLst>
              <a:ext uri="{FF2B5EF4-FFF2-40B4-BE49-F238E27FC236}">
                <a16:creationId xmlns:a16="http://schemas.microsoft.com/office/drawing/2014/main" id="{277050E7-DB15-2944-98AE-E02D82FC20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4">
            <a:extLst>
              <a:ext uri="{FF2B5EF4-FFF2-40B4-BE49-F238E27FC236}">
                <a16:creationId xmlns:a16="http://schemas.microsoft.com/office/drawing/2014/main" id="{1F5C43BD-43EF-AF44-AD20-A41F3D1AE7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77925"/>
            <a:ext cx="9144000" cy="71913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399AD9E-A7F4-EC43-BCC9-A20B54B6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5913438"/>
            <a:ext cx="640873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fr-FR" b="1" u="sng">
                <a:hlinkClick r:id="rId3"/>
              </a:rPr>
              <a:t>https://export-control.jrc.ec.europa.eu/</a:t>
            </a:r>
            <a:r>
              <a:rPr lang="en-GB" altLang="fr-FR"/>
              <a:t> </a:t>
            </a:r>
            <a:endParaRPr lang="de-DE" altLang="de-DE" sz="1800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F9603DA4-9212-E144-8BFB-C6B242440A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8" name="Image 9" descr="BAFA_Office_Farbe_en">
            <a:extLst>
              <a:ext uri="{FF2B5EF4-FFF2-40B4-BE49-F238E27FC236}">
                <a16:creationId xmlns:a16="http://schemas.microsoft.com/office/drawing/2014/main" id="{AAEAE329-3F83-CB4D-AF37-09F44F733F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42988" y="2463800"/>
            <a:ext cx="7593012" cy="719138"/>
          </a:xfrm>
        </p:spPr>
        <p:txBody>
          <a:bodyPr/>
          <a:lstStyle>
            <a:lvl1pPr>
              <a:defRPr sz="3600" b="0">
                <a:solidFill>
                  <a:srgbClr val="333399"/>
                </a:solidFill>
              </a:defRPr>
            </a:lvl1pPr>
          </a:lstStyle>
          <a:p>
            <a:pPr lvl="0"/>
            <a:r>
              <a:rPr lang="de-DE" altLang="de-DE" noProof="0" dirty="0"/>
              <a:t>Mastertitelformat bearbeiten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417888"/>
            <a:ext cx="7593012" cy="431800"/>
          </a:xfrm>
        </p:spPr>
        <p:txBody>
          <a:bodyPr lIns="36000" tIns="36000" rIns="36000" bIns="36000"/>
          <a:lstStyle>
            <a:lvl1pPr marL="0" indent="0">
              <a:buFont typeface="Wingdings 3" pitchFamily="18" charset="2"/>
              <a:buNone/>
              <a:defRPr sz="2000"/>
            </a:lvl1pPr>
          </a:lstStyle>
          <a:p>
            <a:pPr lvl="0"/>
            <a:endParaRPr lang="de-DE" altLang="de-DE" noProof="0" dirty="0"/>
          </a:p>
        </p:txBody>
      </p:sp>
    </p:spTree>
    <p:extLst>
      <p:ext uri="{BB962C8B-B14F-4D97-AF65-F5344CB8AC3E}">
        <p14:creationId xmlns:p14="http://schemas.microsoft.com/office/powerpoint/2010/main" val="33062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DFD1B12-309F-954F-9FE5-A23B954912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E04ABA1-1B52-9E4A-8FC4-477F48E87AE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D043F-EB4A-794A-ABDE-E109E1E03E4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663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DFEF0626-EEBF-344D-94C2-63AEC22E08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58888" y="2068513"/>
            <a:ext cx="7634287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Contact: </a:t>
            </a:r>
          </a:p>
          <a:p>
            <a:pPr eaLnBrk="1" hangingPunct="1"/>
            <a:endParaRPr kumimoji="1" lang="en-US" altLang="de-DE" sz="1800" b="1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NN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Division/Department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Authority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Title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	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 	</a:t>
            </a:r>
          </a:p>
          <a:p>
            <a:pPr eaLnBrk="1" hangingPunct="1"/>
            <a:endParaRPr kumimoji="1" lang="en-US" altLang="de-DE" sz="1800">
              <a:latin typeface="BundesSans Office" pitchFamily="34" charset="0"/>
            </a:endParaRPr>
          </a:p>
          <a:p>
            <a:pPr eaLnBrk="1" hangingPunct="1"/>
            <a:r>
              <a:rPr kumimoji="1" lang="en-US" altLang="de-DE" sz="1800" b="1">
                <a:latin typeface="BundesSans Office" pitchFamily="34" charset="0"/>
              </a:rPr>
              <a:t>EU-Outreach 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German Federal Office for Economic Affairs and Export Control (BAFA)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Phone: 	+49 (0)6196 908 2602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E-mail:	att@bafa.bund.de</a:t>
            </a:r>
          </a:p>
          <a:p>
            <a:pPr eaLnBrk="1" hangingPunct="1"/>
            <a:r>
              <a:rPr kumimoji="1" lang="en-US" altLang="de-DE" sz="1800">
                <a:latin typeface="BundesSans Office" pitchFamily="34" charset="0"/>
              </a:rPr>
              <a:t>Website:</a:t>
            </a:r>
            <a:r>
              <a:rPr kumimoji="1" lang="en-US" altLang="de-DE" sz="1800" b="1">
                <a:latin typeface="BundesSans Office" pitchFamily="34" charset="0"/>
              </a:rPr>
              <a:t> </a:t>
            </a:r>
            <a:r>
              <a:rPr kumimoji="1" lang="en-US" altLang="de-DE" sz="1800">
                <a:latin typeface="BundesSans Office" pitchFamily="34" charset="0"/>
              </a:rPr>
              <a:t>https://export-control.jrc.ec.europa.eu/ 	http://www.bafa.eu/bafa/en/export_control/eu-</a:t>
            </a:r>
            <a:r>
              <a:rPr kumimoji="1" lang="lv-LV" altLang="de-DE" sz="1800">
                <a:latin typeface="BundesSans Office" pitchFamily="34" charset="0"/>
              </a:rPr>
              <a:t>	</a:t>
            </a:r>
            <a:r>
              <a:rPr kumimoji="1" lang="en-US" altLang="de-DE" sz="1800">
                <a:latin typeface="BundesSans Office" pitchFamily="34" charset="0"/>
              </a:rPr>
              <a:t>outreach/index.html	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611188" y="1341438"/>
            <a:ext cx="8097837" cy="534987"/>
          </a:xfrm>
        </p:spPr>
        <p:txBody>
          <a:bodyPr/>
          <a:lstStyle/>
          <a:p>
            <a:r>
              <a:rPr lang="de-DE" altLang="en-US" dirty="0" err="1"/>
              <a:t>Thank</a:t>
            </a:r>
            <a:r>
              <a:rPr lang="de-DE" altLang="en-US" dirty="0"/>
              <a:t> </a:t>
            </a:r>
            <a:r>
              <a:rPr lang="de-DE" altLang="en-US" dirty="0" err="1"/>
              <a:t>you</a:t>
            </a:r>
            <a:r>
              <a:rPr lang="de-DE" altLang="en-US" dirty="0"/>
              <a:t> </a:t>
            </a:r>
            <a:r>
              <a:rPr lang="de-DE" altLang="en-US" dirty="0" err="1"/>
              <a:t>for</a:t>
            </a:r>
            <a:r>
              <a:rPr lang="de-DE" altLang="en-US" dirty="0"/>
              <a:t> </a:t>
            </a:r>
            <a:r>
              <a:rPr lang="de-DE" altLang="en-US" dirty="0" err="1"/>
              <a:t>your</a:t>
            </a:r>
            <a:r>
              <a:rPr lang="de-DE" altLang="en-US" dirty="0"/>
              <a:t> </a:t>
            </a:r>
            <a:r>
              <a:rPr lang="de-DE" altLang="en-US" dirty="0" err="1"/>
              <a:t>attention</a:t>
            </a:r>
            <a:r>
              <a:rPr lang="de-DE" altLang="en-US" dirty="0"/>
              <a:t>!</a:t>
            </a:r>
          </a:p>
          <a:p>
            <a:endParaRPr lang="en-GB" altLang="en-US" dirty="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79F30BA-5FED-1F4F-9129-3A23F3CAC0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09C0-0C01-A146-B4F3-959CC5A56DF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006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8F4A84-9C3D-4232-AF11-37AAB7E9B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4E12-52AC-482C-B228-52071CA3CD10}" type="datetime1">
              <a:rPr lang="nl-NL"/>
              <a:pPr>
                <a:defRPr/>
              </a:pPr>
              <a:t>14-1-2021</a:t>
            </a:fld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2A915F-334B-417B-B574-BB4F1E42C8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471A325-9652-40CB-840B-37348E7AA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931E1-1380-445F-A592-D7C7A0EC54BB}" type="slidenum">
              <a:rPr lang="nl-NL" altLang="nl-NL"/>
              <a:pPr/>
              <a:t>‹N°›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553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6">
            <a:extLst>
              <a:ext uri="{FF2B5EF4-FFF2-40B4-BE49-F238E27FC236}">
                <a16:creationId xmlns:a16="http://schemas.microsoft.com/office/drawing/2014/main" id="{01568D7F-A020-424C-8BF1-44F33DE0FE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CE57F8D-A63D-6E46-9B4B-9BDF63745E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CA70355-EA02-1043-890F-4EF74EB45C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A602-B05C-8440-8998-17448F01090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1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836817C-9D9C-BD48-8299-9FC315B646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75AECC8-1F6D-BC4E-AB56-D30D4B5E0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C69F249-DABA-AC45-8BF8-4549593998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A251-6E13-1848-83E4-5F2B928B72B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34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05038"/>
            <a:ext cx="3971925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4075" y="2205038"/>
            <a:ext cx="3973513" cy="352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369C678-D5D2-EC48-957F-2FC9D11B68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74609A3-C928-0D43-8D20-99DA95B186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324C-0FFF-424B-AF73-BB3DD83D1AF3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978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02D2780-BD8F-454E-890D-29675829D9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2771800-4D3C-6D45-A4D0-F34B79E473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90C55-4905-FD4C-A354-2695A75D88BB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3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C926FFC-AAD0-7B42-A813-82DF8825B6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4E28D31F-D83F-EB48-8A6B-80077286A9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952C7-6F7C-3E41-8105-4377B64F1A9C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473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2F59FB2-E136-814A-A14F-C19CF04440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BC03703-E3DB-5640-99A3-06B6C53911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1C7F4-EBFE-4B42-8702-4D4B4B4A3ACE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566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204864"/>
            <a:ext cx="8075240" cy="3921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11188" y="1417638"/>
            <a:ext cx="5329237" cy="36036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14FEB4B-7E7A-CD42-9CF7-FAC775517AE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10FFFE-CF16-A74B-9F8E-BC5F555FF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99DE-2E21-1447-AD34-8B4B2D0F527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43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9C15CD6-B641-B34A-9A5F-4EA662F5B20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de-DE" altLang="en-US" sz="2000" b="1">
                <a:solidFill>
                  <a:schemeClr val="bg1"/>
                </a:solidFill>
              </a:rPr>
              <a:t>Titelmasterformat durch Klicken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011960" cy="2738735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A3D56ED6-4B0A-C049-8199-E83B8EC40E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A29938-0B67-8F44-BE6C-641EA986E5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8B79-F553-A548-A33A-177F7EF39292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647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ge_Verlauf_15_Prozent">
            <a:extLst>
              <a:ext uri="{FF2B5EF4-FFF2-40B4-BE49-F238E27FC236}">
                <a16:creationId xmlns:a16="http://schemas.microsoft.com/office/drawing/2014/main" id="{DF5A3069-2571-E240-8A64-9EA32EBE34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0" y="1962150"/>
            <a:ext cx="91440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3FA49F31-24B5-2247-B859-71BFFC17B3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239838"/>
            <a:ext cx="9144000" cy="719137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4AE9BE-77BD-2541-B0CD-058358817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48713" y="6524625"/>
            <a:ext cx="395287" cy="179388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0FE66D8-B2FC-184D-819B-411C72F15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417638"/>
            <a:ext cx="53292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0A2B037-C569-2D49-BAC4-5DE92E71C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205038"/>
            <a:ext cx="8097838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EB7AB407-4015-9E41-9B89-60D8F1FA1C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6888" y="6297613"/>
            <a:ext cx="6118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E3E5A"/>
                </a:solidFill>
                <a:latin typeface="Verdana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06548DCE-24CB-A54D-B824-E3BE49A73A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4025" y="6505575"/>
            <a:ext cx="10795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A30388-4BD0-4248-9EE2-1CD724A75001}" type="slidenum">
              <a:rPr lang="de-DE" altLang="de-DE"/>
              <a:pPr>
                <a:defRPr/>
              </a:pPr>
              <a:t>‹N°›</a:t>
            </a:fld>
            <a:endParaRPr lang="de-DE" altLang="de-DE"/>
          </a:p>
        </p:txBody>
      </p:sp>
      <p:pic>
        <p:nvPicPr>
          <p:cNvPr id="1033" name="Image 9" descr="BAFA_Office_Farbe_en">
            <a:extLst>
              <a:ext uri="{FF2B5EF4-FFF2-40B4-BE49-F238E27FC236}">
                <a16:creationId xmlns:a16="http://schemas.microsoft.com/office/drawing/2014/main" id="{36899730-72C7-6141-BF07-7EA5691AF2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8775" y="153988"/>
            <a:ext cx="1439863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2">
            <a:extLst>
              <a:ext uri="{FF2B5EF4-FFF2-40B4-BE49-F238E27FC236}">
                <a16:creationId xmlns:a16="http://schemas.microsoft.com/office/drawing/2014/main" id="{E92A5E97-8ED8-2546-842D-F47E444E45DA}"/>
              </a:ext>
            </a:extLst>
          </p:cNvPr>
          <p:cNvSpPr txBox="1"/>
          <p:nvPr userDrawn="1"/>
        </p:nvSpPr>
        <p:spPr>
          <a:xfrm>
            <a:off x="6708775" y="954088"/>
            <a:ext cx="2305050" cy="22701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spcAft>
                <a:spcPts val="0"/>
              </a:spcAft>
              <a:defRPr/>
            </a:pPr>
            <a:r>
              <a:rPr lang="en-GB" sz="700" b="1" dirty="0">
                <a:solidFill>
                  <a:schemeClr val="tx1"/>
                </a:solidFill>
                <a:latin typeface="Calibri" panose="020F0502020204030204" pitchFamily="34" charset="0"/>
              </a:rPr>
              <a:t>A project implemented by BAFA and Expertise France</a:t>
            </a:r>
            <a:endParaRPr lang="de-DE" sz="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3F588D21-0410-D942-81D5-CD9E577BEB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13" y="973138"/>
            <a:ext cx="168910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GB" altLang="de-DE" sz="700" b="1" dirty="0">
                <a:latin typeface="Calibri" panose="020F0502020204030204" pitchFamily="34" charset="0"/>
              </a:rPr>
              <a:t>This project is funded by the EU  </a:t>
            </a:r>
          </a:p>
        </p:txBody>
      </p:sp>
      <p:pic>
        <p:nvPicPr>
          <p:cNvPr id="1036" name="Grafik 13" descr="logo_COARM_RGB">
            <a:extLst>
              <a:ext uri="{FF2B5EF4-FFF2-40B4-BE49-F238E27FC236}">
                <a16:creationId xmlns:a16="http://schemas.microsoft.com/office/drawing/2014/main" id="{8F82D632-B0FA-E04E-8962-B2B3FD4F4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187325"/>
            <a:ext cx="32004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4" descr="C:\Users\lopezcov\Desktop\logo-ef.jpg">
            <a:extLst>
              <a:ext uri="{FF2B5EF4-FFF2-40B4-BE49-F238E27FC236}">
                <a16:creationId xmlns:a16="http://schemas.microsoft.com/office/drawing/2014/main" id="{88501043-388C-CC40-AD29-87EC314BA5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6888" y="231775"/>
            <a:ext cx="6318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6" r:id="rId9"/>
    <p:sldLayoutId id="2147483932" r:id="rId10"/>
    <p:sldLayoutId id="2147483937" r:id="rId11"/>
    <p:sldLayoutId id="214748393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  <a:ea typeface="ＭＳ Ｐゴシック" charset="-128"/>
        </a:defRPr>
      </a:lvl9pPr>
    </p:titleStyle>
    <p:bodyStyle>
      <a:lvl1pPr marL="474663" indent="-4746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800">
          <a:solidFill>
            <a:srgbClr val="333399"/>
          </a:solidFill>
          <a:latin typeface="+mn-lt"/>
          <a:ea typeface="+mn-ea"/>
          <a:cs typeface="+mn-cs"/>
        </a:defRPr>
      </a:lvl1pPr>
      <a:lvl2pPr marL="94932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2000">
          <a:solidFill>
            <a:srgbClr val="333399"/>
          </a:solidFill>
          <a:latin typeface="+mn-lt"/>
          <a:ea typeface="+mn-ea"/>
        </a:defRPr>
      </a:lvl2pPr>
      <a:lvl3pPr marL="1425575" indent="-2841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 3" pitchFamily="2" charset="2"/>
        <a:buChar char=""/>
        <a:defRPr sz="1600">
          <a:solidFill>
            <a:srgbClr val="333399"/>
          </a:solidFill>
          <a:latin typeface="+mn-lt"/>
          <a:ea typeface="+mn-ea"/>
        </a:defRPr>
      </a:lvl3pPr>
      <a:lvl4pPr marL="19415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4pPr>
      <a:lvl5pPr marL="2360613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2" charset="0"/>
        <a:buChar char="•"/>
        <a:defRPr sz="1600">
          <a:solidFill>
            <a:srgbClr val="333399"/>
          </a:solidFill>
          <a:latin typeface="+mn-lt"/>
          <a:ea typeface="+mn-ea"/>
        </a:defRPr>
      </a:lvl5pPr>
      <a:lvl6pPr marL="28178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6pPr>
      <a:lvl7pPr marL="32750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7pPr>
      <a:lvl8pPr marL="37322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8pPr>
      <a:lvl9pPr marL="4189413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pitchFamily="18" charset="0"/>
        <a:buChar char="•"/>
        <a:defRPr sz="1600">
          <a:solidFill>
            <a:srgbClr val="333399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DAE0D66-00BD-4E85-B96D-224A1105CE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196752"/>
            <a:ext cx="3312368" cy="4824536"/>
          </a:xfrm>
          <a:prstGeom prst="rect">
            <a:avLst/>
          </a:prstGeom>
        </p:spPr>
      </p:pic>
      <p:sp>
        <p:nvSpPr>
          <p:cNvPr id="6" name="Rectangle 23">
            <a:extLst>
              <a:ext uri="{FF2B5EF4-FFF2-40B4-BE49-F238E27FC236}">
                <a16:creationId xmlns:a16="http://schemas.microsoft.com/office/drawing/2014/main" id="{BFCCD3DC-3A52-4CA2-8FAB-C66CE868AA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186" y="2852936"/>
            <a:ext cx="5457459" cy="266429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 rtl="0">
              <a:buSzTx/>
            </a:pPr>
            <a:r>
              <a:rPr lang="es" sz="2000" b="0" i="0" u="none" baseline="0">
                <a:solidFill>
                  <a:srgbClr val="FFC000"/>
                </a:solidFill>
                <a:sym typeface=""/>
              </a:rPr>
              <a:t>Controles de comercio estratégico: asociación entre las autoridades y la industria en la implantación de controles de transferencia de armas: </a:t>
            </a:r>
          </a:p>
          <a:p>
            <a:pPr algn="l" rtl="0">
              <a:buSzTx/>
            </a:pPr>
            <a:endParaRPr lang="es" altLang="nl-NL" sz="2000" dirty="0">
              <a:solidFill>
                <a:srgbClr val="FFC000"/>
              </a:solidFill>
              <a:sym typeface=""/>
            </a:endParaRPr>
          </a:p>
          <a:p>
            <a:pPr algn="l" rtl="0">
              <a:buSzTx/>
            </a:pPr>
            <a:endParaRPr lang="es" altLang="nl-NL" sz="2000" dirty="0">
              <a:solidFill>
                <a:srgbClr val="39870C"/>
              </a:solidFill>
              <a:sym typeface=""/>
            </a:endParaRPr>
          </a:p>
          <a:p>
            <a:pPr algn="l" rtl="0">
              <a:buSzTx/>
            </a:pPr>
            <a:endParaRPr lang="es" altLang="nl-NL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2D14BD40-E35A-4165-829F-5C6EF2B96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8520" y="2204863"/>
            <a:ext cx="9252519" cy="4104457"/>
          </a:xfrm>
        </p:spPr>
        <p:txBody>
          <a:bodyPr/>
          <a:lstStyle/>
          <a:p>
            <a:pPr marL="0" indent="0" algn="l" rtl="0">
              <a:buNone/>
            </a:pPr>
            <a:r>
              <a:rPr lang="es" b="0" i="0" u="none" baseline="0"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			</a:t>
            </a:r>
          </a:p>
          <a:p>
            <a:pPr marL="0" indent="0" algn="l" rtl="0">
              <a:buNone/>
            </a:pPr>
            <a:r>
              <a:rPr lang="es" b="0" i="0" u="none" baseline="0">
                <a:solidFill>
                  <a:srgbClr val="333399">
                    <a:lumMod val="100000"/>
                  </a:srgbClr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	</a:t>
            </a:r>
          </a:p>
          <a:p>
            <a:pPr marL="0" indent="0" algn="l" rtl="0">
              <a:buNone/>
            </a:pPr>
            <a:endParaRPr lang="es" sz="1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es" sz="10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es" sz="28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es" sz="2800" dirty="0"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0" indent="0" algn="l" rtl="0">
              <a:buNone/>
            </a:pPr>
            <a:endParaRPr lang="es" sz="2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4173F6C-96D6-4886-B98E-65731CBDAC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>
              <a:defRPr/>
            </a:pPr>
            <a:fld id="{FDE099DE-2E21-1447-AD34-8B4B2D0F5271}" type="slidenum">
              <a:rPr>
                <a:latin typeface="Verdana" panose="020B0604030504040204" pitchFamily="34" charset="0"/>
                <a:ea typeface="ＭＳ Ｐゴシック" panose="020B0600070205080204" pitchFamily="34" charset="-128"/>
                <a:sym typeface=""/>
              </a:rPr>
              <a:pPr>
                <a:defRPr/>
              </a:pPr>
              <a:t>10</a:t>
            </a:fld>
            <a:endParaRPr lang="es" altLang="de-DE" dirty="0">
              <a:latin typeface="Verdana" panose="020B0604030504040204" pitchFamily="34" charset="0"/>
              <a:ea typeface="ＭＳ Ｐゴシック" panose="020B0600070205080204" pitchFamily="34" charset="-128"/>
              <a:sym typeface="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5ADDF37-2362-4A6E-B060-35208FA9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0" y="1962914"/>
            <a:ext cx="9122660" cy="470644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E72B065-C190-429E-B505-8B1FB6267299}"/>
              </a:ext>
            </a:extLst>
          </p:cNvPr>
          <p:cNvSpPr txBox="1"/>
          <p:nvPr/>
        </p:nvSpPr>
        <p:spPr>
          <a:xfrm>
            <a:off x="21340" y="1964031"/>
            <a:ext cx="68667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s" b="0" i="0" u="none" baseline="0" dirty="0">
                <a:sym typeface=""/>
              </a:rPr>
              <a:t>«Unirse es el comienzo; estar juntos es el progreso; trabajar juntos es el éxito» </a:t>
            </a:r>
          </a:p>
          <a:p>
            <a:pPr algn="l" rtl="0"/>
            <a:r>
              <a:rPr lang="es" sz="1200" b="0" i="0" u="none" baseline="0" dirty="0">
                <a:sym typeface=""/>
              </a:rPr>
              <a:t>Henry Ford </a:t>
            </a:r>
            <a:endParaRPr lang="es" sz="1200" dirty="0">
              <a:sym typeface="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8BE5B91-5A4B-420D-991A-27CBEC924702}"/>
              </a:ext>
            </a:extLst>
          </p:cNvPr>
          <p:cNvSpPr txBox="1"/>
          <p:nvPr/>
        </p:nvSpPr>
        <p:spPr>
          <a:xfrm>
            <a:off x="-9500" y="6079194"/>
            <a:ext cx="91226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" b="0" i="0" u="none" baseline="0">
                <a:solidFill>
                  <a:srgbClr val="FFC000"/>
                </a:solidFill>
                <a:sym typeface=""/>
              </a:rPr>
              <a:t>Muchas gracias por su atención</a:t>
            </a:r>
          </a:p>
          <a:p>
            <a:pPr algn="ctr" rtl="0"/>
            <a:endParaRPr lang="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7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51B70D5F-9D50-496D-8B65-F4318B30ED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37348" y="1206528"/>
            <a:ext cx="9109075" cy="609600"/>
          </a:xfrm>
        </p:spPr>
        <p:txBody>
          <a:bodyPr/>
          <a:lstStyle/>
          <a:p>
            <a:pPr algn="ctr" rtl="0">
              <a:lnSpc>
                <a:spcPts val="2800"/>
              </a:lnSpc>
            </a:pPr>
            <a:r>
              <a:rPr lang="es" sz="2800" b="1" i="0" u="none" baseline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Autoridades de control de comercio estratégico pertinentes</a:t>
            </a:r>
            <a:endParaRPr lang="es" altLang="nl-NL" sz="28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grpSp>
        <p:nvGrpSpPr>
          <p:cNvPr id="2" name="Diagram 5">
            <a:extLst>
              <a:ext uri="{FF2B5EF4-FFF2-40B4-BE49-F238E27FC236}">
                <a16:creationId xmlns:a16="http://schemas.microsoft.com/office/drawing/2014/main" id="{C65424FC-CD55-45D9-8CE5-D7F06F03A1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2581" y="1916832"/>
            <a:ext cx="7823410" cy="4823527"/>
            <a:chOff x="2471" y="1775"/>
            <a:chExt cx="815" cy="719"/>
          </a:xfrm>
          <a:solidFill>
            <a:srgbClr val="00B0F0"/>
          </a:solidFill>
        </p:grpSpPr>
        <p:sp>
          <p:nvSpPr>
            <p:cNvPr id="15368" name="_s51204">
              <a:extLst>
                <a:ext uri="{FF2B5EF4-FFF2-40B4-BE49-F238E27FC236}">
                  <a16:creationId xmlns:a16="http://schemas.microsoft.com/office/drawing/2014/main" id="{DCF573B2-5EA4-464D-9011-87D10714A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23" y="1996"/>
              <a:ext cx="68" cy="68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es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69" name="_s51205">
              <a:extLst>
                <a:ext uri="{FF2B5EF4-FFF2-40B4-BE49-F238E27FC236}">
                  <a16:creationId xmlns:a16="http://schemas.microsoft.com/office/drawing/2014/main" id="{5AE8D153-BC77-404F-9E13-27CAAE2770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833"/>
              <a:ext cx="280" cy="191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lnSpc>
                  <a:spcPts val="1200"/>
                </a:lnSpc>
                <a:defRPr/>
              </a:pPr>
              <a:r>
                <a:rPr lang="es" sz="1200" b="1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Equipo de la oficina aduanera para la concesión de licencias de la CDIU (Oficina central neerlandesa de aduanas para las importaciones y exportaciones)</a:t>
              </a:r>
              <a:endParaRPr lang="es" sz="12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0" name="_s51206">
              <a:extLst>
                <a:ext uri="{FF2B5EF4-FFF2-40B4-BE49-F238E27FC236}">
                  <a16:creationId xmlns:a16="http://schemas.microsoft.com/office/drawing/2014/main" id="{098B9716-79AE-4199-BFC4-9507A3D6E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7" y="2131"/>
              <a:ext cx="96" cy="0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es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1" name="_s51207">
              <a:extLst>
                <a:ext uri="{FF2B5EF4-FFF2-40B4-BE49-F238E27FC236}">
                  <a16:creationId xmlns:a16="http://schemas.microsoft.com/office/drawing/2014/main" id="{AD5F2AD7-DF02-4367-836C-C54BEB603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" y="2035"/>
              <a:ext cx="192" cy="192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es" sz="12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Ministerio de Asuntos Exteriores</a:t>
              </a:r>
              <a:endParaRPr lang="es" sz="12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2" name="_s51208">
              <a:extLst>
                <a:ext uri="{FF2B5EF4-FFF2-40B4-BE49-F238E27FC236}">
                  <a16:creationId xmlns:a16="http://schemas.microsoft.com/office/drawing/2014/main" id="{ABCC1A15-CFFE-4867-B874-A00006C1A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3" y="2198"/>
              <a:ext cx="68" cy="68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es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3" name="_s51209">
              <a:extLst>
                <a:ext uri="{FF2B5EF4-FFF2-40B4-BE49-F238E27FC236}">
                  <a16:creationId xmlns:a16="http://schemas.microsoft.com/office/drawing/2014/main" id="{72C6E72F-4326-4CA5-A5B8-AC767B8D4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7" y="2238"/>
              <a:ext cx="205" cy="177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lnSpc>
                  <a:spcPts val="1300"/>
                </a:lnSpc>
                <a:defRPr/>
              </a:pPr>
              <a:r>
                <a:rPr lang="es" sz="1200" b="1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Servicio de inteligencia general, AIVD/Servicio de inteligencia militar y seguridad, MIVD</a:t>
              </a:r>
              <a:endParaRPr lang="es" sz="12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4" name="_s51210">
              <a:extLst>
                <a:ext uri="{FF2B5EF4-FFF2-40B4-BE49-F238E27FC236}">
                  <a16:creationId xmlns:a16="http://schemas.microsoft.com/office/drawing/2014/main" id="{807913B9-8A20-49B1-BB35-37F0913B6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" y="2226"/>
              <a:ext cx="0" cy="96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es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5" name="_s51211">
              <a:extLst>
                <a:ext uri="{FF2B5EF4-FFF2-40B4-BE49-F238E27FC236}">
                  <a16:creationId xmlns:a16="http://schemas.microsoft.com/office/drawing/2014/main" id="{51A5EA45-6F14-47AC-8296-AF86B49B7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2317"/>
              <a:ext cx="203" cy="177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es" sz="12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Oficina del fiscal general</a:t>
              </a:r>
              <a:endParaRPr lang="es" sz="12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6" name="_s51212">
              <a:extLst>
                <a:ext uri="{FF2B5EF4-FFF2-40B4-BE49-F238E27FC236}">
                  <a16:creationId xmlns:a16="http://schemas.microsoft.com/office/drawing/2014/main" id="{F230597A-68C2-41D3-BE26-DACA43D50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198"/>
              <a:ext cx="68" cy="68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es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7" name="_s51213">
              <a:extLst>
                <a:ext uri="{FF2B5EF4-FFF2-40B4-BE49-F238E27FC236}">
                  <a16:creationId xmlns:a16="http://schemas.microsoft.com/office/drawing/2014/main" id="{E7A59A90-BD35-4928-9784-2FE475E16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" y="2238"/>
              <a:ext cx="186" cy="17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es" sz="12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Aplicación (FIOD, Servicio de información fiscal e investigación)</a:t>
              </a:r>
              <a:endParaRPr lang="es" sz="12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78" name="_s51214">
              <a:extLst>
                <a:ext uri="{FF2B5EF4-FFF2-40B4-BE49-F238E27FC236}">
                  <a16:creationId xmlns:a16="http://schemas.microsoft.com/office/drawing/2014/main" id="{BDD0FDD3-209B-458A-B484-1A7478A1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3" y="2131"/>
              <a:ext cx="9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es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79" name="_s51215">
              <a:extLst>
                <a:ext uri="{FF2B5EF4-FFF2-40B4-BE49-F238E27FC236}">
                  <a16:creationId xmlns:a16="http://schemas.microsoft.com/office/drawing/2014/main" id="{D9431B42-CF6F-4999-BEF0-72E59DFE1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9" y="2035"/>
              <a:ext cx="237" cy="18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lnSpc>
                  <a:spcPts val="1200"/>
                </a:lnSpc>
                <a:defRPr/>
              </a:pPr>
              <a:r>
                <a:rPr lang="es" sz="1200" b="1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Equipo aduanero para la supervisión del cumplimiento, dedicado a los </a:t>
              </a:r>
              <a:r>
                <a:rPr lang="es" sz="1200" b="0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«</a:t>
              </a:r>
              <a:r>
                <a:rPr lang="es" sz="1200" b="1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POSS</a:t>
              </a:r>
              <a:r>
                <a:rPr lang="es" sz="1200" b="0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»</a:t>
              </a:r>
              <a:r>
                <a:rPr lang="es" sz="1200" b="1" i="0" u="none" baseline="0" dirty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 (precursores, bienes estratégicos y ley de sanciones)</a:t>
              </a:r>
              <a:endParaRPr lang="es" sz="12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80" name="_s51216">
              <a:extLst>
                <a:ext uri="{FF2B5EF4-FFF2-40B4-BE49-F238E27FC236}">
                  <a16:creationId xmlns:a16="http://schemas.microsoft.com/office/drawing/2014/main" id="{82AB001D-F17B-43A4-BD8B-FC7BEF56BA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5" y="1990"/>
              <a:ext cx="68" cy="68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es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81" name="_s51217">
              <a:extLst>
                <a:ext uri="{FF2B5EF4-FFF2-40B4-BE49-F238E27FC236}">
                  <a16:creationId xmlns:a16="http://schemas.microsoft.com/office/drawing/2014/main" id="{A01696F4-26B1-4172-96AD-CE32430CD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1832"/>
              <a:ext cx="192" cy="183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es" sz="12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Aduanas</a:t>
              </a:r>
              <a:endParaRPr lang="es" sz="1200" b="1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</p:txBody>
        </p:sp>
        <p:sp>
          <p:nvSpPr>
            <p:cNvPr id="15382" name="_s51218">
              <a:extLst>
                <a:ext uri="{FF2B5EF4-FFF2-40B4-BE49-F238E27FC236}">
                  <a16:creationId xmlns:a16="http://schemas.microsoft.com/office/drawing/2014/main" id="{F4C4C67A-C825-40DF-925A-EB42754913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3" y="1940"/>
              <a:ext cx="0" cy="96"/>
            </a:xfrm>
            <a:prstGeom prst="line">
              <a:avLst/>
            </a:prstGeom>
            <a:grpFill/>
            <a:ln w="57150">
              <a:solidFill>
                <a:srgbClr val="FFC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l" rtl="0" eaLnBrk="1" hangingPunct="1">
                <a:defRPr/>
              </a:pPr>
              <a:endParaRPr lang="es">
                <a:latin typeface="Times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83" name="_s51219">
              <a:extLst>
                <a:ext uri="{FF2B5EF4-FFF2-40B4-BE49-F238E27FC236}">
                  <a16:creationId xmlns:a16="http://schemas.microsoft.com/office/drawing/2014/main" id="{F00AA027-BF62-4200-B9ED-5F42411C2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" y="1775"/>
              <a:ext cx="214" cy="165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endParaRPr lang="es" sz="1200" b="1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endParaRPr>
            </a:p>
            <a:p>
              <a:pPr algn="ctr" rtl="0" eaLnBrk="1" hangingPunct="1">
                <a:defRPr/>
              </a:pPr>
              <a:r>
                <a:rPr lang="es" sz="1200" b="1" i="0" u="none" baseline="0">
                  <a:solidFill>
                    <a:schemeClr val="tx1">
                      <a:lumMod val="100000"/>
                    </a:schemeClr>
                  </a:solidFill>
                  <a:ea typeface="MS PGothic" panose="020B0600070205080204" pitchFamily="34" charset="-128"/>
                  <a:sym typeface=""/>
                </a:rPr>
                <a:t>Ministro de Comercio Exterior</a:t>
              </a:r>
            </a:p>
            <a:p>
              <a:pPr algn="ctr" rtl="0" eaLnBrk="1" hangingPunct="1">
                <a:defRPr/>
              </a:pPr>
              <a:endParaRPr lang="es" sz="1200" b="1" dirty="0">
                <a:solidFill>
                  <a:srgbClr val="000000"/>
                </a:solidFill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5384" name="_s51220">
              <a:extLst>
                <a:ext uri="{FF2B5EF4-FFF2-40B4-BE49-F238E27FC236}">
                  <a16:creationId xmlns:a16="http://schemas.microsoft.com/office/drawing/2014/main" id="{524A37F8-6EB0-416E-834E-C3D975C79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2" y="2036"/>
              <a:ext cx="231" cy="192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square" lIns="0" tIns="0" rIns="0" bIns="0" anchor="ctr"/>
            <a:lstStyle/>
            <a:p>
              <a:pPr algn="ctr" rtl="0" eaLnBrk="1" hangingPunct="1">
                <a:defRPr/>
              </a:pPr>
              <a:r>
                <a:rPr lang="es" sz="2000" b="1" i="0" u="none" baseline="0">
                  <a:solidFill>
                    <a:srgbClr val="C00000"/>
                  </a:solidFill>
                  <a:ea typeface="MS PGothic" panose="020B0600070205080204" pitchFamily="34" charset="-128"/>
                  <a:sym typeface=""/>
                </a:rPr>
                <a:t>Controles de comercio estratégicos</a:t>
              </a:r>
              <a:endParaRPr lang="es" sz="2000" b="1" dirty="0">
                <a:solidFill>
                  <a:srgbClr val="C00000"/>
                </a:solidFill>
                <a:ea typeface="MS PGothic" panose="020B0600070205080204" pitchFamily="34" charset="-128"/>
                <a:sym typeface=""/>
              </a:endParaRPr>
            </a:p>
          </p:txBody>
        </p:sp>
      </p:grpSp>
      <p:sp>
        <p:nvSpPr>
          <p:cNvPr id="28" name="Rechthoek 27">
            <a:extLst>
              <a:ext uri="{FF2B5EF4-FFF2-40B4-BE49-F238E27FC236}">
                <a16:creationId xmlns:a16="http://schemas.microsoft.com/office/drawing/2014/main" id="{B4213C11-91AE-4E4D-8B93-166E757E1984}"/>
              </a:ext>
            </a:extLst>
          </p:cNvPr>
          <p:cNvSpPr/>
          <p:nvPr/>
        </p:nvSpPr>
        <p:spPr bwMode="auto">
          <a:xfrm>
            <a:off x="7152494" y="5593178"/>
            <a:ext cx="2101480" cy="127184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 rtl="0" eaLnBrk="1" hangingPunct="1">
              <a:lnSpc>
                <a:spcPts val="1600"/>
              </a:lnSpc>
              <a:defRPr/>
            </a:pPr>
            <a:r>
              <a:rPr lang="es" sz="1600" b="1" i="0" u="none" kern="0" baseline="0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rPr>
              <a:t>Cooperación internacional </a:t>
            </a:r>
            <a:r>
              <a:rPr lang="es" sz="1400" b="1" i="0" u="none" kern="0" baseline="0" dirty="0">
                <a:solidFill>
                  <a:schemeClr val="tx1">
                    <a:lumMod val="100000"/>
                  </a:schemeClr>
                </a:solidFill>
                <a:ea typeface="MS PGothic" panose="020B0600070205080204" pitchFamily="34" charset="-128"/>
                <a:sym typeface=""/>
              </a:rPr>
              <a:t>(aduanas - policía – regímenes de no proliferación de licencias)</a:t>
            </a:r>
            <a:endParaRPr lang="es" sz="1400" b="1" kern="0" dirty="0">
              <a:solidFill>
                <a:schemeClr val="tx1">
                  <a:lumMod val="100000"/>
                </a:schemeClr>
              </a:solidFill>
              <a:ea typeface="MS PGothic" panose="020B0600070205080204" pitchFamily="34" charset="-128"/>
              <a:sym typeface=""/>
            </a:endParaRPr>
          </a:p>
        </p:txBody>
      </p:sp>
      <p:cxnSp>
        <p:nvCxnSpPr>
          <p:cNvPr id="31749" name="Rechte verbindingslijn met pijl 11">
            <a:extLst>
              <a:ext uri="{FF2B5EF4-FFF2-40B4-BE49-F238E27FC236}">
                <a16:creationId xmlns:a16="http://schemas.microsoft.com/office/drawing/2014/main" id="{5D3EFCBF-1971-4269-ABA2-DEE0B8E011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05718" y="4506375"/>
            <a:ext cx="2278650" cy="108009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hthoek 20">
            <a:extLst>
              <a:ext uri="{FF2B5EF4-FFF2-40B4-BE49-F238E27FC236}">
                <a16:creationId xmlns:a16="http://schemas.microsoft.com/office/drawing/2014/main" id="{AF5361E3-417A-4F25-8D72-3CEE491F66E2}"/>
              </a:ext>
            </a:extLst>
          </p:cNvPr>
          <p:cNvSpPr/>
          <p:nvPr/>
        </p:nvSpPr>
        <p:spPr bwMode="auto">
          <a:xfrm>
            <a:off x="-37348" y="5737045"/>
            <a:ext cx="1603064" cy="5873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/>
          <a:lstStyle/>
          <a:p>
            <a:pPr algn="l" rtl="0" eaLnBrk="1" hangingPunct="1">
              <a:lnSpc>
                <a:spcPct val="150000"/>
              </a:lnSpc>
              <a:spcBef>
                <a:spcPct val="20000"/>
              </a:spcBef>
              <a:defRPr/>
            </a:pPr>
            <a:r>
              <a:rPr lang="es" b="1" i="0" u="none" baseline="0">
                <a:sym typeface=""/>
              </a:rPr>
              <a:t>Industria</a:t>
            </a:r>
            <a:endParaRPr lang="es" b="1" dirty="0">
              <a:sym typeface=""/>
            </a:endParaRPr>
          </a:p>
        </p:txBody>
      </p:sp>
      <p:cxnSp>
        <p:nvCxnSpPr>
          <p:cNvPr id="31751" name="Rechte verbindingslijn met pijl 22">
            <a:extLst>
              <a:ext uri="{FF2B5EF4-FFF2-40B4-BE49-F238E27FC236}">
                <a16:creationId xmlns:a16="http://schemas.microsoft.com/office/drawing/2014/main" id="{B002D0BF-BBA8-4C4A-B34D-51268BBDCF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76375" y="4724400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1752" name="Rechte verbindingslijn met pijl 24">
            <a:extLst>
              <a:ext uri="{FF2B5EF4-FFF2-40B4-BE49-F238E27FC236}">
                <a16:creationId xmlns:a16="http://schemas.microsoft.com/office/drawing/2014/main" id="{F348914A-45AE-4CB9-8028-7F7F3EC544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45829" y="4422373"/>
            <a:ext cx="3269833" cy="131467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3" name="Tijdelijke aanduiding voor dianummer 33">
            <a:extLst>
              <a:ext uri="{FF2B5EF4-FFF2-40B4-BE49-F238E27FC236}">
                <a16:creationId xmlns:a16="http://schemas.microsoft.com/office/drawing/2014/main" id="{B4DF596A-F32F-468C-A71A-888FA7B7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Bef>
                <a:spcPct val="0"/>
              </a:spcBef>
              <a:buSzTx/>
            </a:pPr>
            <a:fld id="{648DB7E1-8F1C-4194-A208-1DF97ABAF525}" type="slidenum">
              <a:rPr sz="800">
                <a:sym typeface=""/>
              </a:rPr>
              <a:pPr>
                <a:spcBef>
                  <a:spcPct val="0"/>
                </a:spcBef>
                <a:buSzTx/>
              </a:pPr>
              <a:t>2</a:t>
            </a:fld>
            <a:endParaRPr lang="es" altLang="nl-NL" sz="800" dirty="0">
              <a:sym typeface="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4A43084-931F-48A1-A87F-25D6D94D58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5417"/>
            <a:ext cx="9144000" cy="731838"/>
          </a:xfrm>
        </p:spPr>
        <p:txBody>
          <a:bodyPr/>
          <a:lstStyle/>
          <a:p>
            <a:pPr algn="ctr" rtl="0">
              <a:lnSpc>
                <a:spcPts val="3000"/>
              </a:lnSpc>
            </a:pPr>
            <a:r>
              <a:rPr lang="es" sz="2800" b="1" i="0" u="none" baseline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Equipo aduanero dedicado a los «POSS» (precursores, bienes estratégicos y ley de sanciones)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FDDDEAF-74ED-4907-A03A-C0C08FC7A7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27784" y="1913033"/>
            <a:ext cx="6719540" cy="4566763"/>
          </a:xfrm>
        </p:spPr>
        <p:txBody>
          <a:bodyPr/>
          <a:lstStyle/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Investigación/auditoría de empresas referentes al control de comercio estratégico, leyes y delitos económicos (± 350 al año)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Bienes estratégicos (militar y doble uso) 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Convención sobre armas químicas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Tratado sobre el comercio de armas</a:t>
            </a: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Sanciones/embargos</a:t>
            </a: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931862" lvl="1" indent="-457200" algn="l" rtl="0">
              <a:buFont typeface="Arial" panose="020B0604020202020204" pitchFamily="34" charset="0"/>
              <a:buChar char="•"/>
              <a:defRPr/>
            </a:pPr>
            <a:r>
              <a:rPr lang="es" b="0" i="0" u="none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Resoluciones del Consejo de Seguridad de las Naciones Unidas</a:t>
            </a:r>
            <a:endParaRPr lang="es" altLang="nl-NL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931862" lvl="1" indent="-457200" algn="l" rtl="0">
              <a:buFont typeface="Arial" panose="020B0604020202020204" pitchFamily="34" charset="0"/>
              <a:buChar char="•"/>
              <a:defRPr/>
            </a:pPr>
            <a:r>
              <a:rPr lang="es" b="0" i="0" u="none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Reglamento europeo relativo a las sanciones</a:t>
            </a:r>
            <a:endParaRPr lang="es" altLang="nl-NL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931862" lvl="1" indent="-457200" algn="l" rtl="0">
              <a:buFont typeface="Arial" panose="020B0604020202020204" pitchFamily="34" charset="0"/>
              <a:buChar char="•"/>
              <a:defRPr/>
            </a:pPr>
            <a:endParaRPr lang="es" altLang="nl-NL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es" altLang="nl-NL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es" altLang="nl-NL" dirty="0">
              <a:solidFill>
                <a:srgbClr val="FFFF00"/>
              </a:solidFill>
            </a:endParaRPr>
          </a:p>
        </p:txBody>
      </p:sp>
      <p:sp>
        <p:nvSpPr>
          <p:cNvPr id="35844" name="Tijdelijke aanduiding voor dianummer 1">
            <a:extLst>
              <a:ext uri="{FF2B5EF4-FFF2-40B4-BE49-F238E27FC236}">
                <a16:creationId xmlns:a16="http://schemas.microsoft.com/office/drawing/2014/main" id="{03DE8AEB-5C91-4549-834D-6E5B6E5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Bef>
                <a:spcPct val="0"/>
              </a:spcBef>
              <a:buSzTx/>
            </a:pPr>
            <a:fld id="{C591CC40-56C8-469B-A0C0-F03A3ABE8AD8}" type="slidenum">
              <a:rPr>
                <a:sym typeface=""/>
              </a:rPr>
              <a:pPr>
                <a:spcBef>
                  <a:spcPct val="0"/>
                </a:spcBef>
                <a:buSzTx/>
              </a:pPr>
              <a:t>3</a:t>
            </a:fld>
            <a:endParaRPr lang="es" altLang="nl-NL" dirty="0">
              <a:sym typeface="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058CB63-4F75-4316-884A-4B9FEB914860}"/>
              </a:ext>
            </a:extLst>
          </p:cNvPr>
          <p:cNvSpPr txBox="1"/>
          <p:nvPr/>
        </p:nvSpPr>
        <p:spPr>
          <a:xfrm>
            <a:off x="0" y="1986490"/>
            <a:ext cx="28311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SzTx/>
            </a:pPr>
            <a:r>
              <a:rPr lang="es" sz="2400" b="0" i="0" u="none" baseline="0" dirty="0">
                <a:solidFill>
                  <a:srgbClr val="002060"/>
                </a:solidFill>
                <a:sym typeface=""/>
              </a:rPr>
              <a:t>Equipo aduanero dedicado a los «POSS» (precursores, bienes estratégicos y ley de sanciones)</a:t>
            </a:r>
          </a:p>
          <a:p>
            <a:pPr algn="l" rtl="0">
              <a:buSzTx/>
            </a:pPr>
            <a:endParaRPr lang="es" altLang="nl-NL" sz="2400" dirty="0">
              <a:solidFill>
                <a:srgbClr val="FFC000"/>
              </a:solidFill>
              <a:sym typeface=""/>
            </a:endParaRPr>
          </a:p>
          <a:p>
            <a:pPr algn="l" rtl="0">
              <a:buSzTx/>
            </a:pPr>
            <a:r>
              <a:rPr lang="es" sz="2400" b="0" i="0" u="none" kern="0" baseline="0" dirty="0">
                <a:solidFill>
                  <a:srgbClr val="FFC000">
                    <a:lumMod val="100000"/>
                  </a:srgbClr>
                </a:solidFill>
                <a:sym typeface=""/>
              </a:rPr>
              <a:t>P</a:t>
            </a:r>
            <a:r>
              <a:rPr lang="es" sz="2400" b="0" i="0" u="none" kern="0" baseline="0" dirty="0">
                <a:solidFill>
                  <a:srgbClr val="002060">
                    <a:lumMod val="100000"/>
                  </a:srgbClr>
                </a:solidFill>
                <a:sym typeface=""/>
              </a:rPr>
              <a:t>recurs</a:t>
            </a:r>
            <a:r>
              <a:rPr lang="es" sz="2400" b="0" i="0" u="none" kern="0" baseline="0" dirty="0">
                <a:solidFill>
                  <a:srgbClr val="FFC000">
                    <a:lumMod val="100000"/>
                  </a:srgbClr>
                </a:solidFill>
                <a:sym typeface=""/>
              </a:rPr>
              <a:t>o</a:t>
            </a:r>
            <a:r>
              <a:rPr lang="es" sz="2400" b="0" i="0" u="none" kern="0" baseline="0" dirty="0">
                <a:solidFill>
                  <a:srgbClr val="002060">
                    <a:lumMod val="100000"/>
                  </a:srgbClr>
                </a:solidFill>
                <a:sym typeface=""/>
              </a:rPr>
              <a:t>res</a:t>
            </a:r>
          </a:p>
          <a:p>
            <a:pPr algn="l" rtl="0">
              <a:buSzTx/>
            </a:pPr>
            <a:endParaRPr lang="es" altLang="nl-NL" sz="2400" dirty="0">
              <a:solidFill>
                <a:srgbClr val="FFC000"/>
              </a:solidFill>
              <a:sym typeface=""/>
            </a:endParaRPr>
          </a:p>
          <a:p>
            <a:pPr algn="l" rtl="0">
              <a:buSzTx/>
            </a:pPr>
            <a:r>
              <a:rPr lang="es" sz="2400" b="0" i="0" u="none" kern="0" baseline="0" dirty="0">
                <a:solidFill>
                  <a:srgbClr val="FFC000">
                    <a:lumMod val="100000"/>
                  </a:srgbClr>
                </a:solidFill>
                <a:sym typeface=""/>
              </a:rPr>
              <a:t>B</a:t>
            </a:r>
            <a:r>
              <a:rPr lang="es" sz="2400" b="0" i="0" u="none" kern="0" baseline="0" dirty="0">
                <a:solidFill>
                  <a:srgbClr val="002060">
                    <a:lumMod val="100000"/>
                  </a:srgbClr>
                </a:solidFill>
                <a:sym typeface=""/>
              </a:rPr>
              <a:t>ienes estratégicos</a:t>
            </a:r>
          </a:p>
          <a:p>
            <a:pPr algn="l" rtl="0">
              <a:buSzTx/>
            </a:pPr>
            <a:endParaRPr lang="es" altLang="nl-NL" sz="2400" dirty="0">
              <a:solidFill>
                <a:srgbClr val="FFC000"/>
              </a:solidFill>
              <a:sym typeface=""/>
            </a:endParaRPr>
          </a:p>
          <a:p>
            <a:pPr algn="l" rtl="0">
              <a:buSzTx/>
            </a:pPr>
            <a:r>
              <a:rPr lang="es" sz="2400" b="0" i="0" u="none" kern="0" baseline="0" dirty="0">
                <a:solidFill>
                  <a:srgbClr val="FFC000">
                    <a:lumMod val="100000"/>
                  </a:srgbClr>
                </a:solidFill>
                <a:sym typeface=""/>
              </a:rPr>
              <a:t>S</a:t>
            </a:r>
            <a:r>
              <a:rPr lang="es" sz="2400" b="0" i="0" u="none" kern="0" baseline="0" dirty="0">
                <a:solidFill>
                  <a:srgbClr val="002060">
                    <a:lumMod val="100000"/>
                  </a:srgbClr>
                </a:solidFill>
                <a:sym typeface=""/>
              </a:rPr>
              <a:t>anciones</a:t>
            </a:r>
            <a:endParaRPr lang="es" altLang="nl-NL" sz="2400" kern="0" dirty="0">
              <a:solidFill>
                <a:srgbClr val="002060">
                  <a:lumMod val="100000"/>
                </a:srgbClr>
              </a:solidFill>
              <a:sym typeface="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>
            <a:extLst>
              <a:ext uri="{FF2B5EF4-FFF2-40B4-BE49-F238E27FC236}">
                <a16:creationId xmlns:a16="http://schemas.microsoft.com/office/drawing/2014/main" id="{EFCC1C23-9DCA-4E06-BEBC-C99E1988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700" y="1370592"/>
            <a:ext cx="9144000" cy="431800"/>
          </a:xfrm>
        </p:spPr>
        <p:txBody>
          <a:bodyPr/>
          <a:lstStyle/>
          <a:p>
            <a:pPr algn="ctr" rtl="0"/>
            <a:r>
              <a:rPr lang="es" sz="2800" b="1" i="0" u="none" baseline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Divulgación y cooperación de la industria</a:t>
            </a:r>
            <a:endParaRPr lang="es" altLang="nl-NL" sz="28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555F1-7168-48DA-B7A0-C0E85693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1773238"/>
            <a:ext cx="9193213" cy="4530725"/>
          </a:xfrm>
        </p:spPr>
        <p:txBody>
          <a:bodyPr>
            <a:normAutofit/>
          </a:bodyPr>
          <a:lstStyle/>
          <a:p>
            <a:pPr lvl="1" algn="l" rtl="0">
              <a:defRPr/>
            </a:pPr>
            <a:endParaRPr lang="es" dirty="0"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marL="914400" lvl="2" indent="0" algn="l" rtl="0">
              <a:buFontTx/>
              <a:buNone/>
              <a:defRPr/>
            </a:pPr>
            <a:endParaRPr lang="e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D2F328DF-AB11-4496-8147-10D66743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58775" y="6494463"/>
            <a:ext cx="7191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l" rtl="0"/>
            <a:fld id="{C1849F40-6607-45BA-8688-166B1736357F}" type="slidenum">
              <a:rPr>
                <a:cs typeface="+mn-cs"/>
                <a:sym typeface=""/>
              </a:rPr>
              <a:pPr/>
              <a:t>4</a:t>
            </a:fld>
            <a:endParaRPr lang="es" altLang="nl-NL" dirty="0">
              <a:cs typeface="+mn-cs"/>
              <a:sym typeface="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DFE0B84-40EE-4CEA-8D0D-2FC823E1E36E}"/>
              </a:ext>
            </a:extLst>
          </p:cNvPr>
          <p:cNvSpPr txBox="1"/>
          <p:nvPr/>
        </p:nvSpPr>
        <p:spPr>
          <a:xfrm>
            <a:off x="-12700" y="2000640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s" sz="2000" b="0" i="0" u="none" baseline="0">
                <a:solidFill>
                  <a:srgbClr val="002060"/>
                </a:solidFill>
                <a:sym typeface=""/>
              </a:rPr>
              <a:t>Grupo de trabajo de la industria aduanera/Comité Nacional sobre la promoción del comercio </a:t>
            </a:r>
            <a:endParaRPr lang="es" sz="2000" dirty="0">
              <a:solidFill>
                <a:srgbClr val="002060"/>
              </a:solidFill>
              <a:sym typeface="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4B6F8C-190C-44E8-8089-CBA1B541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75" y="5555202"/>
            <a:ext cx="1887472" cy="12652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4416D25-2348-46D5-9D4A-EC3F12CFC7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387712"/>
            <a:ext cx="1368152" cy="98193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1287EB4-9451-4F05-BE7A-E400D69291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85" y="4570288"/>
            <a:ext cx="1521415" cy="91712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8789574-2E2B-4755-A893-A2A2679FA63F}"/>
              </a:ext>
            </a:extLst>
          </p:cNvPr>
          <p:cNvSpPr txBox="1"/>
          <p:nvPr/>
        </p:nvSpPr>
        <p:spPr>
          <a:xfrm>
            <a:off x="-13025" y="2721140"/>
            <a:ext cx="73148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" sz="2000" b="0" i="0" u="none" kern="0" baseline="0">
                <a:solidFill>
                  <a:srgbClr val="002060">
                    <a:lumMod val="100000"/>
                  </a:srgbClr>
                </a:solidFill>
                <a:sym typeface=""/>
              </a:rPr>
              <a:t> Aduanas</a:t>
            </a:r>
          </a:p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" sz="2000" b="0" i="0" u="none" baseline="0">
                <a:solidFill>
                  <a:srgbClr val="002060"/>
                </a:solidFill>
                <a:sym typeface=""/>
              </a:rPr>
              <a:t> Air Cargo Netherlands</a:t>
            </a:r>
          </a:p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" sz="2000" b="0" i="0" u="none" baseline="0">
                <a:solidFill>
                  <a:srgbClr val="002060"/>
                </a:solidFill>
                <a:sym typeface=""/>
              </a:rPr>
              <a:t> Asociación de filiales para la Logística y el Transporte </a:t>
            </a:r>
          </a:p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" sz="2000" b="0" i="0" u="none" baseline="0">
                <a:solidFill>
                  <a:srgbClr val="002060"/>
                </a:solidFill>
                <a:sym typeface=""/>
              </a:rPr>
              <a:t> Federación de Exportadores Neerlandeses</a:t>
            </a:r>
          </a:p>
          <a:p>
            <a:pPr lvl="1" algn="l" rtl="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s" sz="2000" b="0" i="0" u="none" baseline="0">
                <a:solidFill>
                  <a:srgbClr val="002060"/>
                </a:solidFill>
                <a:sym typeface=""/>
              </a:rPr>
              <a:t> Federación de Expedidores Neerlandeses</a:t>
            </a:r>
            <a:endParaRPr lang="es" sz="2000" dirty="0">
              <a:solidFill>
                <a:srgbClr val="002060"/>
              </a:solidFill>
              <a:sym typeface=""/>
            </a:endParaRPr>
          </a:p>
        </p:txBody>
      </p:sp>
      <p:pic>
        <p:nvPicPr>
          <p:cNvPr id="9" name="Afbeelding 6">
            <a:extLst>
              <a:ext uri="{FF2B5EF4-FFF2-40B4-BE49-F238E27FC236}">
                <a16:creationId xmlns:a16="http://schemas.microsoft.com/office/drawing/2014/main" id="{A141EA7A-0E56-481E-859F-E00F0E30355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3535" y="3490536"/>
            <a:ext cx="1368153" cy="98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ECCEDAE-32DA-4CD7-A1AB-22D6A500F9B0}"/>
              </a:ext>
            </a:extLst>
          </p:cNvPr>
          <p:cNvSpPr txBox="1"/>
          <p:nvPr/>
        </p:nvSpPr>
        <p:spPr>
          <a:xfrm>
            <a:off x="2183837" y="4728284"/>
            <a:ext cx="5548816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" sz="1900" b="0" i="0" u="none" baseline="0" dirty="0">
                <a:solidFill>
                  <a:srgbClr val="002060"/>
                </a:solidFill>
                <a:sym typeface=""/>
              </a:rPr>
              <a:t>Participación del sector del transporte marítimo y de los servicios de transitarios en el sistema de control de comercio estratégico nacional</a:t>
            </a:r>
          </a:p>
          <a:p>
            <a:pPr marL="342900" indent="-342900" algn="l" rtl="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s" sz="1900" dirty="0">
              <a:solidFill>
                <a:srgbClr val="002060"/>
              </a:solidFill>
              <a:sym typeface=""/>
            </a:endParaRPr>
          </a:p>
          <a:p>
            <a:pPr marL="342900" indent="-342900" algn="l" rtl="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" sz="1900" b="0" i="0" u="none" baseline="0" dirty="0">
                <a:solidFill>
                  <a:srgbClr val="002060"/>
                </a:solidFill>
                <a:sym typeface=""/>
              </a:rPr>
              <a:t>Formación «Concienciación acerca de los controles de las exportaciones y sanciones»</a:t>
            </a:r>
            <a:endParaRPr lang="es" sz="1900" dirty="0">
              <a:solidFill>
                <a:srgbClr val="002060"/>
              </a:solidFill>
              <a:sym typeface="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8BABF7-FC19-4CFB-99E7-2A46A22FEAA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04" y="4456344"/>
            <a:ext cx="2050433" cy="85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5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jdelijke aanduiding voor dianummer 1">
            <a:extLst>
              <a:ext uri="{FF2B5EF4-FFF2-40B4-BE49-F238E27FC236}">
                <a16:creationId xmlns:a16="http://schemas.microsoft.com/office/drawing/2014/main" id="{F14EE9AD-F7F3-4456-B63F-76856082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345" y="5697843"/>
            <a:ext cx="743144" cy="2048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557361" indent="-21437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857479" indent="-171496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200470" indent="-171496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543461" indent="-171496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886453" indent="-171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229444" indent="-171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572436" indent="-171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2915427" indent="-17149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5C799E9E-4C29-4E10-A9CB-C33209E59033}" type="slidenum">
              <a:rPr>
                <a:sym typeface=""/>
              </a:rPr>
              <a:pPr/>
              <a:t>5</a:t>
            </a:fld>
            <a:endParaRPr lang="es" altLang="nl-NL" dirty="0">
              <a:sym typeface=""/>
            </a:endParaRPr>
          </a:p>
        </p:txBody>
      </p:sp>
      <p:grpSp>
        <p:nvGrpSpPr>
          <p:cNvPr id="21507" name="Group 5">
            <a:extLst>
              <a:ext uri="{FF2B5EF4-FFF2-40B4-BE49-F238E27FC236}">
                <a16:creationId xmlns:a16="http://schemas.microsoft.com/office/drawing/2014/main" id="{2C9F995C-5780-4AB8-A8FE-7A3E85A25DA0}"/>
              </a:ext>
            </a:extLst>
          </p:cNvPr>
          <p:cNvGrpSpPr>
            <a:grpSpLocks/>
          </p:cNvGrpSpPr>
          <p:nvPr/>
        </p:nvGrpSpPr>
        <p:grpSpPr bwMode="auto">
          <a:xfrm>
            <a:off x="-26369" y="1923027"/>
            <a:ext cx="9769638" cy="4242277"/>
            <a:chOff x="-28993" y="894101"/>
            <a:chExt cx="10741835" cy="6930687"/>
          </a:xfrm>
        </p:grpSpPr>
        <p:pic>
          <p:nvPicPr>
            <p:cNvPr id="21508" name="Afbeelding 2">
              <a:extLst>
                <a:ext uri="{FF2B5EF4-FFF2-40B4-BE49-F238E27FC236}">
                  <a16:creationId xmlns:a16="http://schemas.microsoft.com/office/drawing/2014/main" id="{AD621F45-7A7B-4FF6-B6DB-0E784867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81075"/>
              <a:ext cx="9144000" cy="684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9" name="Rechthoek 3">
              <a:extLst>
                <a:ext uri="{FF2B5EF4-FFF2-40B4-BE49-F238E27FC236}">
                  <a16:creationId xmlns:a16="http://schemas.microsoft.com/office/drawing/2014/main" id="{7677A043-6A47-4401-94B2-73951F416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8993" y="894101"/>
              <a:ext cx="10741835" cy="4224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l" rtl="0"/>
              <a:r>
                <a:rPr lang="es" sz="2701" b="0" i="0" u="none" baseline="0" dirty="0">
                  <a:solidFill>
                    <a:srgbClr val="FF6600"/>
                  </a:solidFill>
                  <a:sym typeface=""/>
                </a:rPr>
                <a:t>Seminarios del Ministerio de </a:t>
              </a:r>
            </a:p>
            <a:p>
              <a:pPr algn="l" rtl="0"/>
              <a:r>
                <a:rPr lang="es" sz="2701" b="0" i="0" u="none" baseline="0" dirty="0">
                  <a:solidFill>
                    <a:srgbClr val="FF6600"/>
                  </a:solidFill>
                  <a:sym typeface=""/>
                </a:rPr>
                <a:t>Asuntos Exteriores</a:t>
              </a:r>
            </a:p>
            <a:p>
              <a:pPr algn="l" rtl="0"/>
              <a:r>
                <a:rPr lang="es" sz="2701" b="0" i="0" u="none" baseline="0" dirty="0">
                  <a:solidFill>
                    <a:srgbClr val="FF6600"/>
                  </a:solidFill>
                  <a:sym typeface=""/>
                </a:rPr>
                <a:t>Control de exportaciones y bienes estratégicos</a:t>
              </a:r>
              <a:endParaRPr lang="es" altLang="nl-NL" sz="2701" dirty="0">
                <a:solidFill>
                  <a:srgbClr val="FF6600"/>
                </a:solidFill>
                <a:sym typeface=""/>
              </a:endParaRPr>
            </a:p>
            <a:p>
              <a:endParaRPr lang="es" altLang="nl-NL" sz="2701" dirty="0">
                <a:solidFill>
                  <a:srgbClr val="FF6600"/>
                </a:solidFill>
                <a:sym typeface=""/>
              </a:endParaRPr>
            </a:p>
            <a:p>
              <a:endParaRPr lang="es" altLang="nl-NL" sz="2701" dirty="0">
                <a:solidFill>
                  <a:srgbClr val="FF6600"/>
                </a:solidFill>
                <a:sym typeface=""/>
              </a:endParaRPr>
            </a:p>
            <a:p>
              <a:endParaRPr lang="es" altLang="nl-NL" sz="2701" dirty="0">
                <a:solidFill>
                  <a:srgbClr val="FF6600"/>
                </a:solidFill>
              </a:endParaRPr>
            </a:p>
          </p:txBody>
        </p:sp>
      </p:grpSp>
      <p:pic>
        <p:nvPicPr>
          <p:cNvPr id="6" name="Picture 1">
            <a:extLst>
              <a:ext uri="{FF2B5EF4-FFF2-40B4-BE49-F238E27FC236}">
                <a16:creationId xmlns:a16="http://schemas.microsoft.com/office/drawing/2014/main" id="{B716F74A-5BAA-4844-BB41-A024E82C00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830933"/>
            <a:ext cx="2987824" cy="199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D6DF1BD-2816-41D1-816C-9AC7646ACA7C}"/>
              </a:ext>
            </a:extLst>
          </p:cNvPr>
          <p:cNvSpPr txBox="1"/>
          <p:nvPr/>
        </p:nvSpPr>
        <p:spPr>
          <a:xfrm>
            <a:off x="-26369" y="6150114"/>
            <a:ext cx="95770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s" sz="1800" b="0" i="0" u="none" kern="0" baseline="0" dirty="0">
                <a:solidFill>
                  <a:srgbClr val="FF6600">
                    <a:lumMod val="100000"/>
                  </a:srgbClr>
                </a:solidFill>
                <a:sym typeface=""/>
              </a:rPr>
              <a:t>El ministro de Asuntos Exteriores neerlandés ha redoblado esfuerzos para informar a la industria respecto a la política de control nacional y de su implantación.</a:t>
            </a:r>
            <a:endParaRPr lang="es" altLang="nl-NL" sz="1800" kern="0" dirty="0">
              <a:solidFill>
                <a:srgbClr val="FF6600">
                  <a:lumMod val="100000"/>
                </a:srgbClr>
              </a:solidFill>
              <a:sym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7965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>
            <a:extLst>
              <a:ext uri="{FF2B5EF4-FFF2-40B4-BE49-F238E27FC236}">
                <a16:creationId xmlns:a16="http://schemas.microsoft.com/office/drawing/2014/main" id="{939FAB90-51F8-CB47-AAEB-00E811188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29" y="1196752"/>
            <a:ext cx="9144000" cy="360362"/>
          </a:xfrm>
        </p:spPr>
        <p:txBody>
          <a:bodyPr/>
          <a:lstStyle/>
          <a:p>
            <a:pPr algn="ctr" rtl="0"/>
            <a:r>
              <a:rPr lang="es" sz="2400" b="1" i="0" u="none" baseline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Control de las exportaciones e investigación en el ámbito del doble uso o la defensa</a:t>
            </a:r>
            <a:endParaRPr lang="es" altLang="en-US" sz="24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pic>
        <p:nvPicPr>
          <p:cNvPr id="3" name="Tijdelijke aanduiding voor inhoud 2" descr="Afbeelding met tekst, schermafbeelding&#10;&#10;Automatisch gegenereerde beschrijving">
            <a:extLst>
              <a:ext uri="{FF2B5EF4-FFF2-40B4-BE49-F238E27FC236}">
                <a16:creationId xmlns:a16="http://schemas.microsoft.com/office/drawing/2014/main" id="{84E2621B-E822-43A1-8898-8F5822D32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831" y="2114631"/>
            <a:ext cx="6992476" cy="2429214"/>
          </a:xfrm>
        </p:spPr>
      </p:pic>
      <p:sp>
        <p:nvSpPr>
          <p:cNvPr id="15363" name="Foliennummernplatzhalter 3">
            <a:extLst>
              <a:ext uri="{FF2B5EF4-FFF2-40B4-BE49-F238E27FC236}">
                <a16:creationId xmlns:a16="http://schemas.microsoft.com/office/drawing/2014/main" id="{B2680AA0-446D-9E4E-82ED-2F0991C19D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2591964D-9822-0348-977E-80B6675E5D44}" type="slidenum">
              <a:rPr sz="800">
                <a:solidFill>
                  <a:schemeClr val="bg1"/>
                </a:solidFill>
                <a:latin typeface="Verdana" panose="020B0604030504040204" pitchFamily="34" charset="0"/>
                <a:sym typeface=""/>
              </a:rPr>
              <a:pPr/>
              <a:t>6</a:t>
            </a:fld>
            <a:endParaRPr lang="es" altLang="de-DE" sz="800" dirty="0">
              <a:solidFill>
                <a:schemeClr val="bg1"/>
              </a:solidFill>
              <a:latin typeface="Verdana" panose="020B0604030504040204" pitchFamily="34" charset="0"/>
              <a:sym typeface=""/>
            </a:endParaRPr>
          </a:p>
        </p:txBody>
      </p:sp>
      <p:pic>
        <p:nvPicPr>
          <p:cNvPr id="1026" name="Picture 2" descr="Factsheet Cryptografie">
            <a:extLst>
              <a:ext uri="{FF2B5EF4-FFF2-40B4-BE49-F238E27FC236}">
                <a16:creationId xmlns:a16="http://schemas.microsoft.com/office/drawing/2014/main" id="{32CB5233-89C2-4A53-8521-92E5C85B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32" y="4730427"/>
            <a:ext cx="1486106" cy="209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actsheet Export via the Cloud">
            <a:extLst>
              <a:ext uri="{FF2B5EF4-FFF2-40B4-BE49-F238E27FC236}">
                <a16:creationId xmlns:a16="http://schemas.microsoft.com/office/drawing/2014/main" id="{7461C11F-D611-470F-AFB7-B3FA2DFD1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81" y="4050878"/>
            <a:ext cx="1967135" cy="277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4A43084-931F-48A1-A87F-25D6D94D58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184994"/>
            <a:ext cx="9144000" cy="731838"/>
          </a:xfrm>
        </p:spPr>
        <p:txBody>
          <a:bodyPr/>
          <a:lstStyle/>
          <a:p>
            <a:pPr algn="ctr" rtl="0"/>
            <a:r>
              <a:rPr lang="es" sz="2600" b="1" i="0" u="none" baseline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Participación en la exposición anual de la industria de defensa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FDDDEAF-74ED-4907-A03A-C0C08FC7A7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376049" y="2089135"/>
            <a:ext cx="6719540" cy="4566763"/>
          </a:xfrm>
        </p:spPr>
        <p:txBody>
          <a:bodyPr/>
          <a:lstStyle/>
          <a:p>
            <a:pPr marL="931862" lvl="1" indent="-457200" algn="l" rtl="0">
              <a:buFont typeface="Arial" panose="020B0604020202020204" pitchFamily="34" charset="0"/>
              <a:buChar char="•"/>
              <a:defRPr/>
            </a:pPr>
            <a:endParaRPr lang="es" altLang="nl-NL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es" altLang="nl-NL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es" altLang="nl-NL" dirty="0">
              <a:solidFill>
                <a:srgbClr val="FFFF00"/>
              </a:solidFill>
            </a:endParaRPr>
          </a:p>
        </p:txBody>
      </p:sp>
      <p:sp>
        <p:nvSpPr>
          <p:cNvPr id="35844" name="Tijdelijke aanduiding voor dianummer 1">
            <a:extLst>
              <a:ext uri="{FF2B5EF4-FFF2-40B4-BE49-F238E27FC236}">
                <a16:creationId xmlns:a16="http://schemas.microsoft.com/office/drawing/2014/main" id="{03DE8AEB-5C91-4549-834D-6E5B6E5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Bef>
                <a:spcPct val="0"/>
              </a:spcBef>
              <a:buSzTx/>
            </a:pPr>
            <a:fld id="{C591CC40-56C8-469B-A0C0-F03A3ABE8AD8}" type="slidenum">
              <a:rPr>
                <a:sym typeface=""/>
              </a:rPr>
              <a:pPr>
                <a:spcBef>
                  <a:spcPct val="0"/>
                </a:spcBef>
                <a:buSzTx/>
              </a:pPr>
              <a:t>7</a:t>
            </a:fld>
            <a:endParaRPr lang="es" altLang="nl-NL" dirty="0">
              <a:sym typeface="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8A908E-6D92-47BD-A9CF-1FDB19E38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15014"/>
            <a:ext cx="5723584" cy="153333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7FC3D45-74B4-447B-B3DF-6C85904B6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055" y="4581082"/>
            <a:ext cx="3680297" cy="26970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73711ED-44CB-46D7-B0E2-E009EDEFE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10" y="4908285"/>
            <a:ext cx="3297682" cy="24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10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nummer 1">
            <a:extLst>
              <a:ext uri="{FF2B5EF4-FFF2-40B4-BE49-F238E27FC236}">
                <a16:creationId xmlns:a16="http://schemas.microsoft.com/office/drawing/2014/main" id="{4B279D98-E270-441C-B9AF-AA2C9E7C4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/>
            <a:fld id="{311081C4-BFB7-486B-A485-EED94679C7F3}" type="slidenum">
              <a:rPr sz="800">
                <a:latin typeface="Verdana" panose="020B0604030504040204" pitchFamily="34" charset="0"/>
                <a:sym typeface=""/>
              </a:rPr>
              <a:pPr/>
              <a:t>8</a:t>
            </a:fld>
            <a:endParaRPr lang="es" altLang="nl-NL" sz="800" dirty="0">
              <a:latin typeface="Verdana" panose="020B0604030504040204" pitchFamily="34" charset="0"/>
              <a:sym typeface=""/>
            </a:endParaRPr>
          </a:p>
        </p:txBody>
      </p:sp>
      <p:pic>
        <p:nvPicPr>
          <p:cNvPr id="33795" name="Afbeelding 2">
            <a:extLst>
              <a:ext uri="{FF2B5EF4-FFF2-40B4-BE49-F238E27FC236}">
                <a16:creationId xmlns:a16="http://schemas.microsoft.com/office/drawing/2014/main" id="{00736916-DA86-489D-AE1D-2EA172F07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46794"/>
            <a:ext cx="9144001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4A43084-931F-48A1-A87F-25D6D94D58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308769"/>
            <a:ext cx="9144000" cy="731838"/>
          </a:xfrm>
        </p:spPr>
        <p:txBody>
          <a:bodyPr/>
          <a:lstStyle/>
          <a:p>
            <a:pPr algn="ctr" rtl="0"/>
            <a:r>
              <a:rPr lang="es" sz="2800" b="1" i="0" u="none" baseline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"/>
              </a:rPr>
              <a:t>Divulgación voluntaria de información</a:t>
            </a:r>
            <a:endParaRPr lang="es" altLang="nl-NL" sz="28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FDDDEAF-74ED-4907-A03A-C0C08FC7A72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896735"/>
            <a:ext cx="5135364" cy="4868290"/>
          </a:xfrm>
        </p:spPr>
        <p:txBody>
          <a:bodyPr/>
          <a:lstStyle/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Podría mitigar el riesgo y la magnitud de las sanciones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Sin garantías 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¿Reglado o política?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La empresa descubre exportaciones sin la licencia requerida</a:t>
            </a: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Reunión con los representantes de la empresa</a:t>
            </a: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es" altLang="nl-NL" sz="20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r>
              <a:rPr lang="es" sz="2000" b="0" i="0" u="none" baseline="0" dirty="0">
                <a:solidFill>
                  <a:srgbClr val="00206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"/>
              </a:rPr>
              <a:t>¿Investigación/consulta al fiscal?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  <a:defRPr/>
            </a:pPr>
            <a:endParaRPr lang="es" altLang="nl-NL" sz="19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sym typeface=""/>
            </a:endParaRPr>
          </a:p>
          <a:p>
            <a:pPr lvl="1" algn="l" rtl="0">
              <a:buFontTx/>
              <a:buNone/>
              <a:defRPr/>
            </a:pPr>
            <a:endParaRPr lang="es" altLang="nl-NL" sz="2800" dirty="0">
              <a:solidFill>
                <a:srgbClr val="00206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  <a:sym typeface=""/>
            </a:endParaRPr>
          </a:p>
          <a:p>
            <a:pPr lvl="1" algn="l" rtl="0">
              <a:buFontTx/>
              <a:buNone/>
              <a:defRPr/>
            </a:pPr>
            <a:endParaRPr lang="es" altLang="nl-NL" dirty="0">
              <a:solidFill>
                <a:srgbClr val="FFFF00"/>
              </a:solidFill>
            </a:endParaRPr>
          </a:p>
        </p:txBody>
      </p:sp>
      <p:sp>
        <p:nvSpPr>
          <p:cNvPr id="35844" name="Tijdelijke aanduiding voor dianummer 1">
            <a:extLst>
              <a:ext uri="{FF2B5EF4-FFF2-40B4-BE49-F238E27FC236}">
                <a16:creationId xmlns:a16="http://schemas.microsoft.com/office/drawing/2014/main" id="{03DE8AEB-5C91-4549-834D-6E5B6E59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0000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70000"/>
              <a:buChar char="&gt;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0">
              <a:spcBef>
                <a:spcPct val="0"/>
              </a:spcBef>
              <a:buSzTx/>
            </a:pPr>
            <a:fld id="{C591CC40-56C8-469B-A0C0-F03A3ABE8AD8}" type="slidenum">
              <a:rPr>
                <a:sym typeface=""/>
              </a:rPr>
              <a:pPr>
                <a:spcBef>
                  <a:spcPct val="0"/>
                </a:spcBef>
                <a:buSzTx/>
              </a:pPr>
              <a:t>9</a:t>
            </a:fld>
            <a:endParaRPr lang="es" altLang="nl-NL" dirty="0">
              <a:sym typeface="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B8B5F59-F022-4B74-9E45-8F17BC9C04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495499"/>
            <a:ext cx="4092932" cy="36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8587"/>
      </p:ext>
    </p:extLst>
  </p:cSld>
  <p:clrMapOvr>
    <a:masterClrMapping/>
  </p:clrMapOvr>
</p:sld>
</file>

<file path=ppt/theme/theme1.xml><?xml version="1.0" encoding="utf-8"?>
<a:theme xmlns:a="http://schemas.openxmlformats.org/drawingml/2006/main" name="1_EU-Assistance in Export Control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1_EU-Assistance in Export Contro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1_EU-Assistance in Export Control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 External relations</Template>
  <TotalTime>220</TotalTime>
  <Words>641</Words>
  <Application>Microsoft Office PowerPoint</Application>
  <PresentationFormat>Affichage à l'écran (4:3)</PresentationFormat>
  <Paragraphs>113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BundesSans Office</vt:lpstr>
      <vt:lpstr>Arial</vt:lpstr>
      <vt:lpstr>Calibri</vt:lpstr>
      <vt:lpstr>Times</vt:lpstr>
      <vt:lpstr>Times New Roman</vt:lpstr>
      <vt:lpstr>Verdana</vt:lpstr>
      <vt:lpstr>Wingdings</vt:lpstr>
      <vt:lpstr>Wingdings 3</vt:lpstr>
      <vt:lpstr>1_EU-Assistance in Export Control</vt:lpstr>
      <vt:lpstr>Présentation PowerPoint</vt:lpstr>
      <vt:lpstr>Autoridades de control de comercio estratégico pertinentes</vt:lpstr>
      <vt:lpstr>Equipo aduanero dedicado a los «POSS» (precursores, bienes estratégicos y ley de sanciones)</vt:lpstr>
      <vt:lpstr>Divulgación y cooperación de la industria</vt:lpstr>
      <vt:lpstr>Présentation PowerPoint</vt:lpstr>
      <vt:lpstr>Control de las exportaciones e investigación en el ámbito del doble uso o la defensa</vt:lpstr>
      <vt:lpstr>Participación en la exposición anual de la industria de defensa</vt:lpstr>
      <vt:lpstr>Présentation PowerPoint</vt:lpstr>
      <vt:lpstr>Divulgación voluntaria de información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Utilisateur de Microsoft Office</dc:creator>
  <cp:lastModifiedBy>user</cp:lastModifiedBy>
  <cp:revision>42</cp:revision>
  <dcterms:created xsi:type="dcterms:W3CDTF">2018-01-17T16:05:51Z</dcterms:created>
  <dcterms:modified xsi:type="dcterms:W3CDTF">2021-01-14T11:15:59Z</dcterms:modified>
</cp:coreProperties>
</file>