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95" r:id="rId3"/>
    <p:sldId id="304" r:id="rId4"/>
    <p:sldId id="312" r:id="rId5"/>
    <p:sldId id="305" r:id="rId6"/>
    <p:sldId id="308" r:id="rId7"/>
    <p:sldId id="299" r:id="rId8"/>
    <p:sldId id="314" r:id="rId9"/>
    <p:sldId id="310" r:id="rId10"/>
    <p:sldId id="300" r:id="rId11"/>
    <p:sldId id="313" r:id="rId12"/>
    <p:sldId id="301" r:id="rId13"/>
    <p:sldId id="315" r:id="rId1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3285" autoAdjust="0"/>
  </p:normalViewPr>
  <p:slideViewPr>
    <p:cSldViewPr>
      <p:cViewPr>
        <p:scale>
          <a:sx n="54" d="100"/>
          <a:sy n="54" d="100"/>
        </p:scale>
        <p:origin x="164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D2AB-E629-4EE3-9594-77F80E0EFB31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</dgm:pt>
    <dgm:pt modelId="{0A46EE23-84B8-4C29-B5FA-6EC0105AE72C}">
      <dgm:prSet phldrT="[Text]" custT="1"/>
      <dgm:spPr/>
      <dgm:t>
        <a:bodyPr/>
        <a:lstStyle/>
        <a:p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States</a:t>
          </a:r>
        </a:p>
      </dgm:t>
    </dgm:pt>
    <dgm:pt modelId="{37F346B2-30CE-441B-A246-3634A6443479}" type="parTrans" cxnId="{D949F093-A251-4311-811D-CAC2BF9A1CC0}">
      <dgm:prSet/>
      <dgm:spPr/>
      <dgm:t>
        <a:bodyPr/>
        <a:lstStyle/>
        <a:p>
          <a:endParaRPr lang="en-GB"/>
        </a:p>
      </dgm:t>
    </dgm:pt>
    <dgm:pt modelId="{77E92215-5E94-4442-A5B7-75540CF50EF0}" type="sibTrans" cxnId="{D949F093-A251-4311-811D-CAC2BF9A1CC0}">
      <dgm:prSet/>
      <dgm:spPr/>
      <dgm:t>
        <a:bodyPr/>
        <a:lstStyle/>
        <a:p>
          <a:endParaRPr lang="en-GB"/>
        </a:p>
      </dgm:t>
    </dgm:pt>
    <dgm:pt modelId="{0A6DA328-9186-4203-B23E-65CB28A8FC5D}">
      <dgm:prSet phldrT="[Text]" custT="1"/>
      <dgm:spPr/>
      <dgm:t>
        <a:bodyPr/>
        <a:lstStyle/>
        <a:p>
          <a:r>
            <a:rPr lang="en-GB" sz="24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Industries</a:t>
          </a:r>
        </a:p>
      </dgm:t>
    </dgm:pt>
    <dgm:pt modelId="{54D62F77-A0D4-4A14-BB78-7DCAFD952A61}" type="parTrans" cxnId="{9E8A6058-8E54-4877-8D07-A9CAC00DF97D}">
      <dgm:prSet/>
      <dgm:spPr/>
      <dgm:t>
        <a:bodyPr/>
        <a:lstStyle/>
        <a:p>
          <a:endParaRPr lang="en-GB"/>
        </a:p>
      </dgm:t>
    </dgm:pt>
    <dgm:pt modelId="{DD848D52-616A-4E05-85C1-09A5F721D7A9}" type="sibTrans" cxnId="{9E8A6058-8E54-4877-8D07-A9CAC00DF97D}">
      <dgm:prSet/>
      <dgm:spPr/>
      <dgm:t>
        <a:bodyPr/>
        <a:lstStyle/>
        <a:p>
          <a:endParaRPr lang="en-GB"/>
        </a:p>
      </dgm:t>
    </dgm:pt>
    <dgm:pt modelId="{F616670B-52F4-4027-92DD-24A82296F482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Internal</a:t>
          </a:r>
          <a:r>
            <a:rPr lang="en-GB" sz="2000" kern="1200" dirty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Compliance</a:t>
          </a:r>
          <a:r>
            <a:rPr lang="en-GB" sz="2000" kern="1200" dirty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</a:t>
          </a:r>
        </a:p>
      </dgm:t>
    </dgm:pt>
    <dgm:pt modelId="{B7B36973-98A4-4CBD-81AC-F469D1B7B36D}" type="parTrans" cxnId="{DBFAEEAA-27BD-48AB-909E-F9606BF7A8FF}">
      <dgm:prSet/>
      <dgm:spPr/>
      <dgm:t>
        <a:bodyPr/>
        <a:lstStyle/>
        <a:p>
          <a:endParaRPr lang="en-GB"/>
        </a:p>
      </dgm:t>
    </dgm:pt>
    <dgm:pt modelId="{71F056F3-4347-47EE-A87D-B65C0F607CBB}" type="sibTrans" cxnId="{DBFAEEAA-27BD-48AB-909E-F9606BF7A8FF}">
      <dgm:prSet/>
      <dgm:spPr/>
      <dgm:t>
        <a:bodyPr/>
        <a:lstStyle/>
        <a:p>
          <a:endParaRPr lang="en-GB"/>
        </a:p>
      </dgm:t>
    </dgm:pt>
    <dgm:pt modelId="{992D6BD5-76A3-4C88-A0E8-0DA749AC27C2}">
      <dgm:prSet phldrT="[Text]" custT="1"/>
      <dgm:spPr/>
      <dgm:t>
        <a:bodyPr/>
        <a:lstStyle/>
        <a:p>
          <a:r>
            <a:rPr lang="en-GB" sz="1800" i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Law</a:t>
          </a:r>
        </a:p>
      </dgm:t>
    </dgm:pt>
    <dgm:pt modelId="{602D7814-0872-489C-99E2-5CE628B3B938}" type="parTrans" cxnId="{8E56FCF1-27F5-4800-9C26-CF92D6CB2EB8}">
      <dgm:prSet/>
      <dgm:spPr/>
      <dgm:t>
        <a:bodyPr/>
        <a:lstStyle/>
        <a:p>
          <a:endParaRPr lang="en-GB"/>
        </a:p>
      </dgm:t>
    </dgm:pt>
    <dgm:pt modelId="{C7F683C3-3B2F-473E-AB30-34583DE6CEB7}" type="sibTrans" cxnId="{8E56FCF1-27F5-4800-9C26-CF92D6CB2EB8}">
      <dgm:prSet/>
      <dgm:spPr/>
      <dgm:t>
        <a:bodyPr/>
        <a:lstStyle/>
        <a:p>
          <a:endParaRPr lang="en-GB"/>
        </a:p>
      </dgm:t>
    </dgm:pt>
    <dgm:pt modelId="{90A836A8-0D56-4F8C-930A-6945F30A9883}">
      <dgm:prSet phldrT="[Text]" custT="1"/>
      <dgm:spPr/>
      <dgm:t>
        <a:bodyPr/>
        <a:lstStyle/>
        <a:p>
          <a:r>
            <a:rPr lang="en-GB" sz="1800" i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Regulation</a:t>
          </a:r>
        </a:p>
      </dgm:t>
    </dgm:pt>
    <dgm:pt modelId="{A1865EA1-BD71-4FBF-8250-8EDA5EFFA762}" type="parTrans" cxnId="{3BBEF5EB-AE0C-4C7D-B03A-7EA0B1D4DA72}">
      <dgm:prSet/>
      <dgm:spPr/>
      <dgm:t>
        <a:bodyPr/>
        <a:lstStyle/>
        <a:p>
          <a:endParaRPr lang="en-GB"/>
        </a:p>
      </dgm:t>
    </dgm:pt>
    <dgm:pt modelId="{AC16AC55-216C-4C28-B35D-FDB272A9D7BB}" type="sibTrans" cxnId="{3BBEF5EB-AE0C-4C7D-B03A-7EA0B1D4DA72}">
      <dgm:prSet/>
      <dgm:spPr/>
      <dgm:t>
        <a:bodyPr/>
        <a:lstStyle/>
        <a:p>
          <a:endParaRPr lang="en-GB"/>
        </a:p>
      </dgm:t>
    </dgm:pt>
    <dgm:pt modelId="{DFE14954-BB6A-4340-9ED4-97437D4CDDC7}" type="pres">
      <dgm:prSet presAssocID="{9D60D2AB-E629-4EE3-9594-77F80E0EFB31}" presName="compositeShape" presStyleCnt="0">
        <dgm:presLayoutVars>
          <dgm:dir/>
          <dgm:resizeHandles/>
        </dgm:presLayoutVars>
      </dgm:prSet>
      <dgm:spPr/>
    </dgm:pt>
    <dgm:pt modelId="{9271FC2B-6C54-4D83-8EBD-1FC0A3EF125D}" type="pres">
      <dgm:prSet presAssocID="{9D60D2AB-E629-4EE3-9594-77F80E0EFB31}" presName="pyramid" presStyleLbl="node1" presStyleIdx="0" presStyleCnt="1" custScaleX="68089" custScaleY="21759" custLinFactNeighborX="23435" custLinFactNeighborY="-38700"/>
      <dgm:spPr>
        <a:solidFill>
          <a:schemeClr val="accent2">
            <a:lumMod val="60000"/>
            <a:lumOff val="40000"/>
          </a:schemeClr>
        </a:solidFill>
      </dgm:spPr>
    </dgm:pt>
    <dgm:pt modelId="{BADEA5F9-20B1-427F-9A72-BA8CCE952D2C}" type="pres">
      <dgm:prSet presAssocID="{9D60D2AB-E629-4EE3-9594-77F80E0EFB31}" presName="theList" presStyleCnt="0"/>
      <dgm:spPr/>
    </dgm:pt>
    <dgm:pt modelId="{4669224E-A50D-4137-9817-9B38B8E0179F}" type="pres">
      <dgm:prSet presAssocID="{0A46EE23-84B8-4C29-B5FA-6EC0105AE72C}" presName="aNode" presStyleLbl="fgAcc1" presStyleIdx="0" presStyleCnt="5" custScaleX="94653" custScaleY="64441" custLinFactY="56249" custLinFactNeighborX="-13956" custLinFactNeighborY="100000">
        <dgm:presLayoutVars>
          <dgm:bulletEnabled val="1"/>
        </dgm:presLayoutVars>
      </dgm:prSet>
      <dgm:spPr/>
    </dgm:pt>
    <dgm:pt modelId="{3F9B3602-43A1-44CC-8E88-44CE910CDA3C}" type="pres">
      <dgm:prSet presAssocID="{0A46EE23-84B8-4C29-B5FA-6EC0105AE72C}" presName="aSpace" presStyleCnt="0"/>
      <dgm:spPr/>
    </dgm:pt>
    <dgm:pt modelId="{C057E3B6-9BF2-4355-AE64-23010B90D57C}" type="pres">
      <dgm:prSet presAssocID="{992D6BD5-76A3-4C88-A0E8-0DA749AC27C2}" presName="aNode" presStyleLbl="fgAcc1" presStyleIdx="1" presStyleCnt="5" custScaleX="48373" custScaleY="62716" custLinFactY="51731" custLinFactNeighborX="-35990" custLinFactNeighborY="100000">
        <dgm:presLayoutVars>
          <dgm:bulletEnabled val="1"/>
        </dgm:presLayoutVars>
      </dgm:prSet>
      <dgm:spPr/>
    </dgm:pt>
    <dgm:pt modelId="{DD2701E5-364B-4E02-950C-EECAAA77142E}" type="pres">
      <dgm:prSet presAssocID="{992D6BD5-76A3-4C88-A0E8-0DA749AC27C2}" presName="aSpace" presStyleCnt="0"/>
      <dgm:spPr/>
    </dgm:pt>
    <dgm:pt modelId="{1001E5A1-1C17-4AC5-88A8-C8ED791BC09A}" type="pres">
      <dgm:prSet presAssocID="{90A836A8-0D56-4F8C-930A-6945F30A9883}" presName="aNode" presStyleLbl="fgAcc1" presStyleIdx="2" presStyleCnt="5" custScaleX="52653" custScaleY="63694" custLinFactY="45726" custLinFactNeighborX="5848" custLinFactNeighborY="100000">
        <dgm:presLayoutVars>
          <dgm:bulletEnabled val="1"/>
        </dgm:presLayoutVars>
      </dgm:prSet>
      <dgm:spPr/>
    </dgm:pt>
    <dgm:pt modelId="{4A8C4575-6CFC-4D54-9ED4-D8337660D2D5}" type="pres">
      <dgm:prSet presAssocID="{90A836A8-0D56-4F8C-930A-6945F30A9883}" presName="aSpace" presStyleCnt="0"/>
      <dgm:spPr/>
    </dgm:pt>
    <dgm:pt modelId="{6BE780CE-0D4F-47F2-926B-CD664ED19C2C}" type="pres">
      <dgm:prSet presAssocID="{0A6DA328-9186-4203-B23E-65CB28A8FC5D}" presName="aNode" presStyleLbl="fgAcc1" presStyleIdx="3" presStyleCnt="5" custScaleX="93014" custScaleY="67921" custLinFactY="41565" custLinFactNeighborX="-13947" custLinFactNeighborY="100000">
        <dgm:presLayoutVars>
          <dgm:bulletEnabled val="1"/>
        </dgm:presLayoutVars>
      </dgm:prSet>
      <dgm:spPr/>
    </dgm:pt>
    <dgm:pt modelId="{082B12B8-3DFC-4695-B67B-801B3A0F67E0}" type="pres">
      <dgm:prSet presAssocID="{0A6DA328-9186-4203-B23E-65CB28A8FC5D}" presName="aSpace" presStyleCnt="0"/>
      <dgm:spPr/>
    </dgm:pt>
    <dgm:pt modelId="{70901DB2-3547-4EC4-8C47-338B556ED298}" type="pres">
      <dgm:prSet presAssocID="{F616670B-52F4-4027-92DD-24A82296F482}" presName="aNode" presStyleLbl="fgAcc1" presStyleIdx="4" presStyleCnt="5" custScaleX="92812" custScaleY="72000" custLinFactY="32805" custLinFactNeighborX="-13947" custLinFactNeighborY="100000">
        <dgm:presLayoutVars>
          <dgm:bulletEnabled val="1"/>
        </dgm:presLayoutVars>
      </dgm:prSet>
      <dgm:spPr/>
    </dgm:pt>
    <dgm:pt modelId="{4A6A37EE-B6F6-4501-AD80-18CCEA7C5264}" type="pres">
      <dgm:prSet presAssocID="{F616670B-52F4-4027-92DD-24A82296F482}" presName="aSpace" presStyleCnt="0"/>
      <dgm:spPr/>
    </dgm:pt>
  </dgm:ptLst>
  <dgm:cxnLst>
    <dgm:cxn modelId="{B3573512-98AF-452B-BC56-1723340C8432}" type="presOf" srcId="{9D60D2AB-E629-4EE3-9594-77F80E0EFB31}" destId="{DFE14954-BB6A-4340-9ED4-97437D4CDDC7}" srcOrd="0" destOrd="0" presId="urn:microsoft.com/office/officeart/2005/8/layout/pyramid2"/>
    <dgm:cxn modelId="{9E8A6058-8E54-4877-8D07-A9CAC00DF97D}" srcId="{9D60D2AB-E629-4EE3-9594-77F80E0EFB31}" destId="{0A6DA328-9186-4203-B23E-65CB28A8FC5D}" srcOrd="3" destOrd="0" parTransId="{54D62F77-A0D4-4A14-BB78-7DCAFD952A61}" sibTransId="{DD848D52-616A-4E05-85C1-09A5F721D7A9}"/>
    <dgm:cxn modelId="{4F38E485-96A0-437A-AC9C-DF6ED8E9E525}" type="presOf" srcId="{F616670B-52F4-4027-92DD-24A82296F482}" destId="{70901DB2-3547-4EC4-8C47-338B556ED298}" srcOrd="0" destOrd="0" presId="urn:microsoft.com/office/officeart/2005/8/layout/pyramid2"/>
    <dgm:cxn modelId="{D949F093-A251-4311-811D-CAC2BF9A1CC0}" srcId="{9D60D2AB-E629-4EE3-9594-77F80E0EFB31}" destId="{0A46EE23-84B8-4C29-B5FA-6EC0105AE72C}" srcOrd="0" destOrd="0" parTransId="{37F346B2-30CE-441B-A246-3634A6443479}" sibTransId="{77E92215-5E94-4442-A5B7-75540CF50EF0}"/>
    <dgm:cxn modelId="{AE841B9A-FF13-4096-AB7F-C7B6FCE4FEC3}" type="presOf" srcId="{0A6DA328-9186-4203-B23E-65CB28A8FC5D}" destId="{6BE780CE-0D4F-47F2-926B-CD664ED19C2C}" srcOrd="0" destOrd="0" presId="urn:microsoft.com/office/officeart/2005/8/layout/pyramid2"/>
    <dgm:cxn modelId="{6C2008A3-0AE4-4BCA-BED5-1A4588377658}" type="presOf" srcId="{90A836A8-0D56-4F8C-930A-6945F30A9883}" destId="{1001E5A1-1C17-4AC5-88A8-C8ED791BC09A}" srcOrd="0" destOrd="0" presId="urn:microsoft.com/office/officeart/2005/8/layout/pyramid2"/>
    <dgm:cxn modelId="{918BA4A3-2FFA-4F31-9EC6-EA765C460F50}" type="presOf" srcId="{992D6BD5-76A3-4C88-A0E8-0DA749AC27C2}" destId="{C057E3B6-9BF2-4355-AE64-23010B90D57C}" srcOrd="0" destOrd="0" presId="urn:microsoft.com/office/officeart/2005/8/layout/pyramid2"/>
    <dgm:cxn modelId="{DBFAEEAA-27BD-48AB-909E-F9606BF7A8FF}" srcId="{9D60D2AB-E629-4EE3-9594-77F80E0EFB31}" destId="{F616670B-52F4-4027-92DD-24A82296F482}" srcOrd="4" destOrd="0" parTransId="{B7B36973-98A4-4CBD-81AC-F469D1B7B36D}" sibTransId="{71F056F3-4347-47EE-A87D-B65C0F607CBB}"/>
    <dgm:cxn modelId="{3BBEF5EB-AE0C-4C7D-B03A-7EA0B1D4DA72}" srcId="{9D60D2AB-E629-4EE3-9594-77F80E0EFB31}" destId="{90A836A8-0D56-4F8C-930A-6945F30A9883}" srcOrd="2" destOrd="0" parTransId="{A1865EA1-BD71-4FBF-8250-8EDA5EFFA762}" sibTransId="{AC16AC55-216C-4C28-B35D-FDB272A9D7BB}"/>
    <dgm:cxn modelId="{8E56FCF1-27F5-4800-9C26-CF92D6CB2EB8}" srcId="{9D60D2AB-E629-4EE3-9594-77F80E0EFB31}" destId="{992D6BD5-76A3-4C88-A0E8-0DA749AC27C2}" srcOrd="1" destOrd="0" parTransId="{602D7814-0872-489C-99E2-5CE628B3B938}" sibTransId="{C7F683C3-3B2F-473E-AB30-34583DE6CEB7}"/>
    <dgm:cxn modelId="{804796F3-EE81-4CE3-8F45-DFDC82F34ED1}" type="presOf" srcId="{0A46EE23-84B8-4C29-B5FA-6EC0105AE72C}" destId="{4669224E-A50D-4137-9817-9B38B8E0179F}" srcOrd="0" destOrd="0" presId="urn:microsoft.com/office/officeart/2005/8/layout/pyramid2"/>
    <dgm:cxn modelId="{455B3ED9-AF90-4750-B3FA-81D731AF8F4F}" type="presParOf" srcId="{DFE14954-BB6A-4340-9ED4-97437D4CDDC7}" destId="{9271FC2B-6C54-4D83-8EBD-1FC0A3EF125D}" srcOrd="0" destOrd="0" presId="urn:microsoft.com/office/officeart/2005/8/layout/pyramid2"/>
    <dgm:cxn modelId="{8AFF9940-CDC6-4791-846C-452FDDB09696}" type="presParOf" srcId="{DFE14954-BB6A-4340-9ED4-97437D4CDDC7}" destId="{BADEA5F9-20B1-427F-9A72-BA8CCE952D2C}" srcOrd="1" destOrd="0" presId="urn:microsoft.com/office/officeart/2005/8/layout/pyramid2"/>
    <dgm:cxn modelId="{8ECFE6DF-8A3C-4E5F-8FEF-8DBA82FE9268}" type="presParOf" srcId="{BADEA5F9-20B1-427F-9A72-BA8CCE952D2C}" destId="{4669224E-A50D-4137-9817-9B38B8E0179F}" srcOrd="0" destOrd="0" presId="urn:microsoft.com/office/officeart/2005/8/layout/pyramid2"/>
    <dgm:cxn modelId="{B0714D36-4D86-4721-8BA2-0946BFF9586A}" type="presParOf" srcId="{BADEA5F9-20B1-427F-9A72-BA8CCE952D2C}" destId="{3F9B3602-43A1-44CC-8E88-44CE910CDA3C}" srcOrd="1" destOrd="0" presId="urn:microsoft.com/office/officeart/2005/8/layout/pyramid2"/>
    <dgm:cxn modelId="{FF09E74D-D355-4393-AD02-5D30DC7A2CDA}" type="presParOf" srcId="{BADEA5F9-20B1-427F-9A72-BA8CCE952D2C}" destId="{C057E3B6-9BF2-4355-AE64-23010B90D57C}" srcOrd="2" destOrd="0" presId="urn:microsoft.com/office/officeart/2005/8/layout/pyramid2"/>
    <dgm:cxn modelId="{70531D26-65CF-4512-9405-7499BA5403ED}" type="presParOf" srcId="{BADEA5F9-20B1-427F-9A72-BA8CCE952D2C}" destId="{DD2701E5-364B-4E02-950C-EECAAA77142E}" srcOrd="3" destOrd="0" presId="urn:microsoft.com/office/officeart/2005/8/layout/pyramid2"/>
    <dgm:cxn modelId="{BFDCE0F3-F90B-4C87-A127-F4188901D18B}" type="presParOf" srcId="{BADEA5F9-20B1-427F-9A72-BA8CCE952D2C}" destId="{1001E5A1-1C17-4AC5-88A8-C8ED791BC09A}" srcOrd="4" destOrd="0" presId="urn:microsoft.com/office/officeart/2005/8/layout/pyramid2"/>
    <dgm:cxn modelId="{51E6959B-3FA8-41DF-9837-1C7F0EA3C71B}" type="presParOf" srcId="{BADEA5F9-20B1-427F-9A72-BA8CCE952D2C}" destId="{4A8C4575-6CFC-4D54-9ED4-D8337660D2D5}" srcOrd="5" destOrd="0" presId="urn:microsoft.com/office/officeart/2005/8/layout/pyramid2"/>
    <dgm:cxn modelId="{D8B277C4-03DD-47D4-BAD7-AC3580426DF5}" type="presParOf" srcId="{BADEA5F9-20B1-427F-9A72-BA8CCE952D2C}" destId="{6BE780CE-0D4F-47F2-926B-CD664ED19C2C}" srcOrd="6" destOrd="0" presId="urn:microsoft.com/office/officeart/2005/8/layout/pyramid2"/>
    <dgm:cxn modelId="{19663015-D4EE-483A-8128-9816493DF26E}" type="presParOf" srcId="{BADEA5F9-20B1-427F-9A72-BA8CCE952D2C}" destId="{082B12B8-3DFC-4695-B67B-801B3A0F67E0}" srcOrd="7" destOrd="0" presId="urn:microsoft.com/office/officeart/2005/8/layout/pyramid2"/>
    <dgm:cxn modelId="{4C17BC3E-093E-4A05-A51E-6CC1E32F9B25}" type="presParOf" srcId="{BADEA5F9-20B1-427F-9A72-BA8CCE952D2C}" destId="{70901DB2-3547-4EC4-8C47-338B556ED298}" srcOrd="8" destOrd="0" presId="urn:microsoft.com/office/officeart/2005/8/layout/pyramid2"/>
    <dgm:cxn modelId="{92468983-1FC8-46A2-8F14-696A9C9EC33D}" type="presParOf" srcId="{BADEA5F9-20B1-427F-9A72-BA8CCE952D2C}" destId="{4A6A37EE-B6F6-4501-AD80-18CCEA7C52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FC2B-6C54-4D83-8EBD-1FC0A3EF125D}">
      <dsp:nvSpPr>
        <dsp:cNvPr id="0" name=""/>
        <dsp:cNvSpPr/>
      </dsp:nvSpPr>
      <dsp:spPr>
        <a:xfrm>
          <a:off x="1735177" y="19824"/>
          <a:ext cx="3210141" cy="1025855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9224E-A50D-4137-9817-9B38B8E0179F}">
      <dsp:nvSpPr>
        <dsp:cNvPr id="0" name=""/>
        <dsp:cNvSpPr/>
      </dsp:nvSpPr>
      <dsp:spPr>
        <a:xfrm>
          <a:off x="1889622" y="1132592"/>
          <a:ext cx="2900647" cy="61712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States</a:t>
          </a:r>
        </a:p>
      </dsp:txBody>
      <dsp:txXfrm>
        <a:off x="1919748" y="1162718"/>
        <a:ext cx="2840395" cy="556872"/>
      </dsp:txXfrm>
    </dsp:sp>
    <dsp:sp modelId="{C057E3B6-9BF2-4355-AE64-23010B90D57C}">
      <dsp:nvSpPr>
        <dsp:cNvPr id="0" name=""/>
        <dsp:cNvSpPr/>
      </dsp:nvSpPr>
      <dsp:spPr>
        <a:xfrm>
          <a:off x="1923516" y="1826156"/>
          <a:ext cx="1482393" cy="60060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Law</a:t>
          </a:r>
        </a:p>
      </dsp:txBody>
      <dsp:txXfrm>
        <a:off x="1952835" y="1855475"/>
        <a:ext cx="1423755" cy="541966"/>
      </dsp:txXfrm>
    </dsp:sp>
    <dsp:sp modelId="{1001E5A1-1C17-4AC5-88A8-C8ED791BC09A}">
      <dsp:nvSpPr>
        <dsp:cNvPr id="0" name=""/>
        <dsp:cNvSpPr/>
      </dsp:nvSpPr>
      <dsp:spPr>
        <a:xfrm>
          <a:off x="3140064" y="2488961"/>
          <a:ext cx="1613554" cy="60997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Regulation</a:t>
          </a:r>
        </a:p>
      </dsp:txBody>
      <dsp:txXfrm>
        <a:off x="3169840" y="2518737"/>
        <a:ext cx="1554002" cy="550418"/>
      </dsp:txXfrm>
    </dsp:sp>
    <dsp:sp modelId="{6BE780CE-0D4F-47F2-926B-CD664ED19C2C}">
      <dsp:nvSpPr>
        <dsp:cNvPr id="0" name=""/>
        <dsp:cNvSpPr/>
      </dsp:nvSpPr>
      <dsp:spPr>
        <a:xfrm>
          <a:off x="1915012" y="3178791"/>
          <a:ext cx="2850419" cy="65045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Industries</a:t>
          </a:r>
        </a:p>
      </dsp:txBody>
      <dsp:txXfrm>
        <a:off x="1946764" y="3210543"/>
        <a:ext cx="2786915" cy="586947"/>
      </dsp:txXfrm>
    </dsp:sp>
    <dsp:sp modelId="{70901DB2-3547-4EC4-8C47-338B556ED298}">
      <dsp:nvSpPr>
        <dsp:cNvPr id="0" name=""/>
        <dsp:cNvSpPr/>
      </dsp:nvSpPr>
      <dsp:spPr>
        <a:xfrm>
          <a:off x="1918107" y="3865059"/>
          <a:ext cx="2844229" cy="68951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Internal</a:t>
          </a:r>
          <a:r>
            <a:rPr lang="en-GB" sz="2000" kern="1200" dirty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Compliance</a:t>
          </a:r>
          <a:r>
            <a:rPr lang="en-GB" sz="2000" kern="1200" dirty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en-GB" sz="2400" kern="12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</a:t>
          </a:r>
        </a:p>
      </dsp:txBody>
      <dsp:txXfrm>
        <a:off x="1951766" y="3898718"/>
        <a:ext cx="2776911" cy="62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EF87624-374D-124B-AB50-9C01AFBE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30DBBC-5DCC-F543-B052-6204962A8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87556-75F3-0242-8EF6-A117C300488E}" type="datetimeFigureOut">
              <a:rPr lang="fr-FR"/>
              <a:pPr>
                <a:defRPr/>
              </a:pPr>
              <a:t>29/12/2020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8ED0E4-A1C9-BB42-9D08-123632A50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AD9D8-E6A2-AF4C-B2E7-D2682093B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F2A213-E19B-A449-AFE6-B4B5FE9DB9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DA51CE-08C3-C643-9F67-99EE40E76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145BC3-9CA7-6E4D-8A2E-D3E87065F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C1EAD85-935B-0F40-8323-24E8BD0AB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F107C81-1840-B64C-B714-E0EE2A10B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1A59B61-8648-3B4A-9AFF-8F1420C1C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C3B367F-7C6A-704C-A490-59B7FF01C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C8E8DD-5349-DE44-AA7B-C192B2CC81BD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55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99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212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60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060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13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37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075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277050E7-DB15-2944-98AE-E02D82FC2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1F5C43BD-43EF-AF44-AD20-A41F3D1AE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399AD9E-A7F4-EC43-BCC9-A20B54B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9603DA4-9212-E144-8BFB-C6B242440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AAEAE329-3F83-CB4D-AF37-09F44F73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306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FD1B12-309F-954F-9FE5-A23B95491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04ABA1-1B52-9E4A-8FC4-477F48E87A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043F-EB4A-794A-ABDE-E109E1E03E4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3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EF0626-EEBF-344D-94C2-63AEC22E0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F30BA-5FED-1F4F-9129-3A23F3CAC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09C0-0C01-A146-B4F3-959CC5A56DF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0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01568D7F-A020-424C-8BF1-44F33DE0F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E57F8D-A63D-6E46-9B4B-9BDF63745E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70355-EA02-1043-890F-4EF74EB45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602-B05C-8440-8998-17448F01090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836817C-9D9C-BD48-8299-9FC315B646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5AECC8-1F6D-BC4E-AB56-D30D4B5E0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69F249-DABA-AC45-8BF8-4549593998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251-6E13-1848-83E4-5F2B928B72B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4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69C678-D5D2-EC48-957F-2FC9D11B6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4609A3-C928-0D43-8D20-99DA95B18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324C-0FFF-424B-AF73-BB3DD83D1AF3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7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2D2780-BD8F-454E-890D-29675829D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2771800-4D3C-6D45-A4D0-F34B79E47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0C55-4905-FD4C-A354-2695A75D88BB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C926FFC-AAD0-7B42-A813-82DF8825B6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28D31F-D83F-EB48-8A6B-80077286A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52C7-6F7C-3E41-8105-4377B64F1A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7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F59FB2-E136-814A-A14F-C19CF0444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C03703-E3DB-5640-99A3-06B6C5391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C7F4-EBFE-4B42-8702-4D4B4B4A3ACE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4FEB4B-7E7A-CD42-9CF7-FAC775517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10FFFE-CF16-A74B-9F8E-BC5F555F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9DE-2E21-1447-AD34-8B4B2D0F527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3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9C15CD6-B641-B34A-9A5F-4EA662F5B2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D56ED6-4B0A-C049-8199-E83B8EC4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29938-0B67-8F44-BE6C-641EA986E5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B79-F553-A548-A33A-177F7EF3929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64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DF5A3069-2571-E240-8A64-9EA32EBE3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FA49F31-24B5-2247-B859-71BFFC17B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4AE9BE-77BD-2541-B0CD-058358817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E66D8-B2FC-184D-819B-411C72F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A2B037-C569-2D49-BAC4-5DE92E71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B7AB407-4015-9E41-9B89-60D8F1FA1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06548DCE-24CB-A54D-B824-E3BE49A73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A30388-4BD0-4248-9EE2-1CD724A7500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36899730-72C7-6141-BF07-7EA5691AF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E92A5E97-8ED8-2546-842D-F47E444E45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3F588D21-0410-D942-81D5-CD9E577BE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8F82D632-B0FA-E04E-8962-B2B3FD4F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88501043-388C-CC40-AD29-87EC314B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A2FB5A38-F0D2-8943-B5E5-C1E5B61257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2420888"/>
            <a:ext cx="7593012" cy="719138"/>
          </a:xfrm>
        </p:spPr>
        <p:txBody>
          <a:bodyPr/>
          <a:lstStyle/>
          <a:p>
            <a:pPr algn="ctr" eaLnBrk="1" hangingPunct="1"/>
            <a:r>
              <a:rPr lang="fr-BE" b="1" dirty="0"/>
              <a:t>Partnership </a:t>
            </a:r>
            <a:r>
              <a:rPr lang="fr-BE" b="1" dirty="0" err="1"/>
              <a:t>between</a:t>
            </a:r>
            <a:r>
              <a:rPr lang="fr-BE" b="1" dirty="0"/>
              <a:t> </a:t>
            </a:r>
            <a:r>
              <a:rPr lang="fr-BE" b="1" dirty="0" err="1"/>
              <a:t>licensing</a:t>
            </a:r>
            <a:r>
              <a:rPr lang="fr-BE" b="1" dirty="0"/>
              <a:t> </a:t>
            </a:r>
            <a:r>
              <a:rPr lang="fr-BE" b="1" dirty="0" err="1"/>
              <a:t>authorities</a:t>
            </a:r>
            <a:r>
              <a:rPr lang="fr-BE" b="1" dirty="0"/>
              <a:t> and </a:t>
            </a:r>
            <a:r>
              <a:rPr lang="fr-BE" b="1" dirty="0" err="1"/>
              <a:t>industry</a:t>
            </a:r>
            <a:r>
              <a:rPr lang="fr-BE" b="1" dirty="0"/>
              <a:t> in </a:t>
            </a:r>
            <a:r>
              <a:rPr lang="fr-BE" b="1" dirty="0" err="1"/>
              <a:t>implementing</a:t>
            </a:r>
            <a:r>
              <a:rPr lang="fr-BE" b="1" dirty="0"/>
              <a:t> the Arms </a:t>
            </a:r>
            <a:r>
              <a:rPr lang="fr-BE" b="1" dirty="0" err="1"/>
              <a:t>transfers</a:t>
            </a:r>
            <a:r>
              <a:rPr lang="fr-BE" b="1" dirty="0"/>
              <a:t> </a:t>
            </a:r>
            <a:r>
              <a:rPr lang="fr-BE" b="1" dirty="0" err="1"/>
              <a:t>controls</a:t>
            </a:r>
            <a:r>
              <a:rPr lang="fr-BE" b="1" dirty="0"/>
              <a:t> : </a:t>
            </a:r>
            <a:br>
              <a:rPr lang="fr-BE" b="1" dirty="0"/>
            </a:br>
            <a:r>
              <a:rPr lang="fr-BE" b="1" dirty="0"/>
              <a:t>An </a:t>
            </a:r>
            <a:r>
              <a:rPr lang="fr-BE" b="1" dirty="0" err="1"/>
              <a:t>Industry</a:t>
            </a:r>
            <a:r>
              <a:rPr lang="fr-BE" b="1" dirty="0"/>
              <a:t> Perspective</a:t>
            </a:r>
            <a:endParaRPr lang="de-DE" altLang="de-DE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7057156" cy="427186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/>
              <a:t>Industry not only as “catcher” but also as “pitcher”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2348880"/>
            <a:ext cx="4237190" cy="4509120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fi-FI" sz="1300" b="1" dirty="0"/>
          </a:p>
          <a:p>
            <a:pPr lvl="1">
              <a:lnSpc>
                <a:spcPct val="90000"/>
              </a:lnSpc>
            </a:pPr>
            <a:r>
              <a:rPr lang="fi-FI" sz="1900" dirty="0" err="1"/>
              <a:t>Proactively</a:t>
            </a:r>
            <a:r>
              <a:rPr lang="fi-FI" sz="1900" dirty="0"/>
              <a:t> </a:t>
            </a:r>
            <a:r>
              <a:rPr lang="fi-FI" sz="1900" dirty="0" err="1"/>
              <a:t>cooperate</a:t>
            </a:r>
            <a:r>
              <a:rPr lang="fi-FI" sz="1900" dirty="0"/>
              <a:t> </a:t>
            </a:r>
            <a:r>
              <a:rPr lang="fi-FI" sz="1900" dirty="0" err="1"/>
              <a:t>with</a:t>
            </a:r>
            <a:r>
              <a:rPr lang="fi-FI" sz="1900" dirty="0"/>
              <a:t> </a:t>
            </a:r>
            <a:r>
              <a:rPr lang="fi-FI" sz="1900" dirty="0" err="1"/>
              <a:t>licensing</a:t>
            </a:r>
            <a:r>
              <a:rPr lang="fi-FI" sz="1900" dirty="0"/>
              <a:t> </a:t>
            </a:r>
            <a:r>
              <a:rPr lang="fi-FI" sz="1900" dirty="0" err="1"/>
              <a:t>authorities</a:t>
            </a:r>
            <a:r>
              <a:rPr lang="fi-FI" sz="1900" dirty="0"/>
              <a:t> </a:t>
            </a:r>
            <a:r>
              <a:rPr lang="fi-FI" sz="1900" dirty="0" err="1"/>
              <a:t>through</a:t>
            </a:r>
            <a:r>
              <a:rPr lang="fi-FI" sz="1900" dirty="0"/>
              <a:t> </a:t>
            </a:r>
            <a:r>
              <a:rPr lang="fi-FI" sz="1900" dirty="0" err="1"/>
              <a:t>professional</a:t>
            </a:r>
            <a:r>
              <a:rPr lang="fi-FI" sz="1900" dirty="0"/>
              <a:t> </a:t>
            </a:r>
            <a:r>
              <a:rPr lang="fi-FI" sz="1900" dirty="0" err="1"/>
              <a:t>associations</a:t>
            </a:r>
            <a:r>
              <a:rPr lang="fi-FI" sz="1900" dirty="0"/>
              <a:t> </a:t>
            </a:r>
            <a:r>
              <a:rPr lang="fi-FI" sz="1900" dirty="0" err="1"/>
              <a:t>or</a:t>
            </a:r>
            <a:r>
              <a:rPr lang="fi-FI" sz="1900" dirty="0"/>
              <a:t> </a:t>
            </a:r>
            <a:r>
              <a:rPr lang="fi-FI" sz="1900" dirty="0" err="1"/>
              <a:t>other</a:t>
            </a:r>
            <a:r>
              <a:rPr lang="fi-FI" sz="1900" dirty="0"/>
              <a:t> </a:t>
            </a:r>
            <a:r>
              <a:rPr lang="fi-FI" sz="1900" dirty="0" err="1"/>
              <a:t>exchange</a:t>
            </a:r>
            <a:r>
              <a:rPr lang="fi-FI" sz="1900" dirty="0"/>
              <a:t> and </a:t>
            </a:r>
            <a:r>
              <a:rPr lang="fi-FI" sz="1900" dirty="0" err="1"/>
              <a:t>discussion</a:t>
            </a:r>
            <a:r>
              <a:rPr lang="fi-FI" sz="1900" dirty="0"/>
              <a:t> </a:t>
            </a:r>
            <a:r>
              <a:rPr lang="fi-FI" sz="1900" dirty="0" err="1"/>
              <a:t>formats</a:t>
            </a:r>
            <a:r>
              <a:rPr lang="fi-FI" sz="1900" dirty="0"/>
              <a:t>.</a:t>
            </a:r>
          </a:p>
          <a:p>
            <a:pPr marL="665162" lvl="1" indent="0">
              <a:lnSpc>
                <a:spcPct val="90000"/>
              </a:lnSpc>
              <a:buNone/>
            </a:pPr>
            <a:endParaRPr lang="fi-FI" sz="1900" dirty="0"/>
          </a:p>
          <a:p>
            <a:pPr lvl="1">
              <a:lnSpc>
                <a:spcPct val="90000"/>
              </a:lnSpc>
            </a:pPr>
            <a:r>
              <a:rPr lang="fi-FI" sz="1900" dirty="0" err="1"/>
              <a:t>Contribute</a:t>
            </a:r>
            <a:r>
              <a:rPr lang="fi-FI" sz="1900" dirty="0"/>
              <a:t> to a </a:t>
            </a:r>
            <a:r>
              <a:rPr lang="fi-FI" sz="1900" dirty="0" err="1"/>
              <a:t>dialogue</a:t>
            </a:r>
            <a:endParaRPr lang="fi-FI" sz="1900" dirty="0"/>
          </a:p>
          <a:p>
            <a:pPr lvl="1">
              <a:lnSpc>
                <a:spcPct val="90000"/>
              </a:lnSpc>
            </a:pPr>
            <a:endParaRPr lang="fi-FI" sz="1900" dirty="0"/>
          </a:p>
          <a:p>
            <a:pPr lvl="1">
              <a:lnSpc>
                <a:spcPct val="90000"/>
              </a:lnSpc>
            </a:pPr>
            <a:r>
              <a:rPr lang="fi-FI" sz="1900" dirty="0" err="1"/>
              <a:t>Helps</a:t>
            </a:r>
            <a:r>
              <a:rPr lang="fi-FI" sz="1900" dirty="0"/>
              <a:t> </a:t>
            </a:r>
            <a:r>
              <a:rPr lang="fi-FI" sz="1900" dirty="0" err="1"/>
              <a:t>raise</a:t>
            </a:r>
            <a:r>
              <a:rPr lang="fi-FI" sz="1900" dirty="0"/>
              <a:t> </a:t>
            </a:r>
            <a:r>
              <a:rPr lang="fi-FI" sz="1900" dirty="0" err="1"/>
              <a:t>issues</a:t>
            </a:r>
            <a:r>
              <a:rPr lang="fi-FI" sz="1900" dirty="0"/>
              <a:t> </a:t>
            </a:r>
            <a:r>
              <a:rPr lang="fi-FI" sz="1900" dirty="0" err="1"/>
              <a:t>linked</a:t>
            </a:r>
            <a:r>
              <a:rPr lang="fi-FI" sz="1900" dirty="0"/>
              <a:t> to </a:t>
            </a:r>
            <a:r>
              <a:rPr lang="fi-FI" sz="1900" dirty="0" err="1"/>
              <a:t>implementation</a:t>
            </a:r>
            <a:endParaRPr lang="fi-FI" sz="1900" dirty="0"/>
          </a:p>
          <a:p>
            <a:pPr marL="665162" lvl="1" indent="0">
              <a:lnSpc>
                <a:spcPct val="90000"/>
              </a:lnSpc>
              <a:buNone/>
            </a:pPr>
            <a:endParaRPr lang="fi-FI" sz="1900" dirty="0"/>
          </a:p>
          <a:p>
            <a:pPr lvl="1">
              <a:lnSpc>
                <a:spcPct val="90000"/>
              </a:lnSpc>
            </a:pPr>
            <a:r>
              <a:rPr lang="fi-FI" sz="1900" dirty="0"/>
              <a:t>Feedback on </a:t>
            </a:r>
            <a:r>
              <a:rPr lang="fi-FI" sz="1900" dirty="0" err="1"/>
              <a:t>practical</a:t>
            </a:r>
            <a:r>
              <a:rPr lang="fi-FI" sz="1900" dirty="0"/>
              <a:t> </a:t>
            </a:r>
            <a:r>
              <a:rPr lang="fi-FI" sz="1900" dirty="0" err="1"/>
              <a:t>outcomes</a:t>
            </a:r>
            <a:r>
              <a:rPr lang="fi-FI" sz="1900" dirty="0"/>
              <a:t> and </a:t>
            </a:r>
            <a:r>
              <a:rPr lang="fi-FI" sz="1900" dirty="0" err="1"/>
              <a:t>possible</a:t>
            </a:r>
            <a:r>
              <a:rPr lang="fi-FI" sz="1900" dirty="0"/>
              <a:t> side </a:t>
            </a:r>
            <a:r>
              <a:rPr lang="fi-FI" sz="1900" dirty="0" err="1"/>
              <a:t>effects</a:t>
            </a:r>
            <a:r>
              <a:rPr lang="fi-FI" sz="1900" dirty="0"/>
              <a:t> and </a:t>
            </a:r>
            <a:r>
              <a:rPr lang="fi-FI" sz="1900" dirty="0" err="1"/>
              <a:t>interpretations</a:t>
            </a:r>
            <a:endParaRPr lang="fi-FI" sz="1900" dirty="0"/>
          </a:p>
          <a:p>
            <a:pPr marL="665162" lvl="1" indent="0">
              <a:lnSpc>
                <a:spcPct val="90000"/>
              </a:lnSpc>
              <a:buNone/>
            </a:pPr>
            <a:endParaRPr lang="fi-FI" sz="1900" dirty="0"/>
          </a:p>
          <a:p>
            <a:pPr lvl="1">
              <a:lnSpc>
                <a:spcPct val="90000"/>
              </a:lnSpc>
            </a:pPr>
            <a:r>
              <a:rPr lang="fi-FI" sz="1900" dirty="0" err="1"/>
              <a:t>Bottom</a:t>
            </a:r>
            <a:r>
              <a:rPr lang="fi-FI" sz="1900" dirty="0"/>
              <a:t> </a:t>
            </a:r>
            <a:r>
              <a:rPr lang="fi-FI" sz="1900" dirty="0" err="1"/>
              <a:t>up</a:t>
            </a:r>
            <a:r>
              <a:rPr lang="fi-FI" sz="1900" dirty="0"/>
              <a:t> </a:t>
            </a:r>
            <a:r>
              <a:rPr lang="fi-FI" sz="1900" dirty="0" err="1"/>
              <a:t>understanding</a:t>
            </a:r>
            <a:r>
              <a:rPr lang="fi-FI" sz="1900" dirty="0"/>
              <a:t> of </a:t>
            </a:r>
            <a:r>
              <a:rPr lang="fi-FI" sz="1900" dirty="0" err="1"/>
              <a:t>economic</a:t>
            </a:r>
            <a:r>
              <a:rPr lang="fi-FI" sz="1900" dirty="0"/>
              <a:t> </a:t>
            </a:r>
            <a:r>
              <a:rPr lang="fi-FI" sz="1900" dirty="0" err="1"/>
              <a:t>impact</a:t>
            </a:r>
            <a:r>
              <a:rPr lang="fi-FI" sz="1900" dirty="0"/>
              <a:t>/</a:t>
            </a:r>
            <a:r>
              <a:rPr lang="fi-FI" sz="1900" dirty="0" err="1"/>
              <a:t>effects</a:t>
            </a:r>
            <a:r>
              <a:rPr lang="fi-FI" sz="1900" dirty="0"/>
              <a:t> on </a:t>
            </a:r>
            <a:r>
              <a:rPr lang="fi-FI" sz="1900" dirty="0" err="1"/>
              <a:t>competition</a:t>
            </a:r>
            <a:r>
              <a:rPr lang="fi-FI" sz="1900" dirty="0"/>
              <a:t>. </a:t>
            </a:r>
          </a:p>
        </p:txBody>
      </p:sp>
      <p:pic>
        <p:nvPicPr>
          <p:cNvPr id="15360" name="Picture 15359">
            <a:extLst>
              <a:ext uri="{FF2B5EF4-FFF2-40B4-BE49-F238E27FC236}">
                <a16:creationId xmlns:a16="http://schemas.microsoft.com/office/drawing/2014/main" id="{0A893C4D-1573-43D3-98F2-BDDFEFC75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1" r="11467" b="1"/>
          <a:stretch/>
        </p:blipFill>
        <p:spPr>
          <a:xfrm>
            <a:off x="4687580" y="2564904"/>
            <a:ext cx="3973513" cy="3816424"/>
          </a:xfrm>
          <a:prstGeom prst="rect">
            <a:avLst/>
          </a:prstGeom>
          <a:noFill/>
        </p:spPr>
      </p:pic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de-DE" altLang="de-D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Industry as catalyser of Outreach?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de-DE" altLang="de-DE" sz="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Industry is </a:t>
            </a:r>
            <a:r>
              <a:rPr lang="fi-FI" sz="2000" dirty="0" err="1"/>
              <a:t>keen</a:t>
            </a:r>
            <a:r>
              <a:rPr lang="fi-FI" sz="2000" dirty="0"/>
              <a:t> on </a:t>
            </a:r>
            <a:r>
              <a:rPr lang="fi-FI" sz="2000" dirty="0" err="1"/>
              <a:t>looking</a:t>
            </a:r>
            <a:r>
              <a:rPr lang="fi-FI" sz="2000" dirty="0"/>
              <a:t> at </a:t>
            </a:r>
            <a:r>
              <a:rPr lang="fi-FI" sz="2000" dirty="0" err="1"/>
              <a:t>other</a:t>
            </a:r>
            <a:r>
              <a:rPr lang="fi-FI" sz="2000" dirty="0"/>
              <a:t> </a:t>
            </a:r>
            <a:r>
              <a:rPr lang="fi-FI" sz="2000" dirty="0" err="1"/>
              <a:t>similar</a:t>
            </a:r>
            <a:r>
              <a:rPr lang="fi-FI" sz="2000" dirty="0"/>
              <a:t> </a:t>
            </a:r>
            <a:r>
              <a:rPr lang="fi-FI" sz="2000" dirty="0" err="1"/>
              <a:t>operators</a:t>
            </a:r>
            <a:r>
              <a:rPr lang="fi-FI" sz="2000" dirty="0"/>
              <a:t> and </a:t>
            </a:r>
            <a:r>
              <a:rPr lang="fi-FI" sz="2000" dirty="0" err="1"/>
              <a:t>competitorsv</a:t>
            </a:r>
            <a:r>
              <a:rPr lang="fi-FI" sz="2000" dirty="0"/>
              <a:t>. </a:t>
            </a:r>
            <a:r>
              <a:rPr lang="fi-FI" sz="2000" dirty="0" err="1"/>
              <a:t>prescriptions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dirty="0" err="1"/>
              <a:t>authorities</a:t>
            </a:r>
            <a:r>
              <a:rPr lang="fi-FI" sz="2000" dirty="0"/>
              <a:t> </a:t>
            </a:r>
            <a:r>
              <a:rPr lang="fi-FI" sz="2000" dirty="0" err="1"/>
              <a:t>may</a:t>
            </a:r>
            <a:r>
              <a:rPr lang="fi-FI" sz="2000" dirty="0"/>
              <a:t>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perceived</a:t>
            </a:r>
            <a:r>
              <a:rPr lang="fi-FI" sz="2000" dirty="0"/>
              <a:t> as </a:t>
            </a:r>
            <a:r>
              <a:rPr lang="fi-FI" sz="2000" b="1" dirty="0" err="1"/>
              <a:t>too</a:t>
            </a:r>
            <a:r>
              <a:rPr lang="fi-FI" sz="2000" b="1" dirty="0"/>
              <a:t> ”</a:t>
            </a:r>
            <a:r>
              <a:rPr lang="fi-FI" sz="2000" b="1" dirty="0" err="1"/>
              <a:t>theoretical</a:t>
            </a:r>
            <a:r>
              <a:rPr lang="fi-FI" sz="2000" b="1" dirty="0"/>
              <a:t>” / </a:t>
            </a:r>
            <a:r>
              <a:rPr lang="fi-FI" sz="2000" b="1" dirty="0" err="1"/>
              <a:t>far</a:t>
            </a:r>
            <a:r>
              <a:rPr lang="fi-FI" sz="2000" b="1" dirty="0"/>
              <a:t> </a:t>
            </a:r>
            <a:r>
              <a:rPr lang="fi-FI" sz="2000" b="1" dirty="0" err="1"/>
              <a:t>from</a:t>
            </a:r>
            <a:r>
              <a:rPr lang="fi-FI" sz="2000" b="1" dirty="0"/>
              <a:t> </a:t>
            </a:r>
            <a:r>
              <a:rPr lang="fi-FI" sz="2000" b="1" dirty="0" err="1"/>
              <a:t>operational</a:t>
            </a:r>
            <a:r>
              <a:rPr lang="fi-FI" sz="2000" b="1" dirty="0"/>
              <a:t> </a:t>
            </a:r>
            <a:r>
              <a:rPr lang="fi-FI" sz="2000" b="1" dirty="0" err="1"/>
              <a:t>challenges</a:t>
            </a:r>
            <a:r>
              <a:rPr lang="fi-FI" sz="2000" b="1" dirty="0"/>
              <a:t>.</a:t>
            </a:r>
          </a:p>
          <a:p>
            <a:endParaRPr lang="fi-FI" sz="2000" dirty="0"/>
          </a:p>
          <a:p>
            <a:r>
              <a:rPr lang="fi-FI" sz="2000" b="1" dirty="0" err="1"/>
              <a:t>Factual</a:t>
            </a:r>
            <a:r>
              <a:rPr lang="fi-FI" sz="2000" b="1" dirty="0"/>
              <a:t> </a:t>
            </a:r>
            <a:r>
              <a:rPr lang="fi-FI" sz="2000" b="1" dirty="0" err="1"/>
              <a:t>examples</a:t>
            </a:r>
            <a:r>
              <a:rPr lang="fi-FI" sz="2000" b="1" dirty="0"/>
              <a:t> and </a:t>
            </a:r>
            <a:r>
              <a:rPr lang="fi-FI" sz="2000" b="1" dirty="0" err="1"/>
              <a:t>pragmatic</a:t>
            </a:r>
            <a:r>
              <a:rPr lang="fi-FI" sz="2000" b="1" dirty="0"/>
              <a:t> </a:t>
            </a:r>
            <a:r>
              <a:rPr lang="fi-FI" sz="2000" b="1" dirty="0" err="1"/>
              <a:t>information</a:t>
            </a:r>
            <a:r>
              <a:rPr lang="fi-FI" sz="2000" b="1" dirty="0"/>
              <a:t> </a:t>
            </a:r>
            <a:r>
              <a:rPr lang="fi-FI" sz="2000" dirty="0"/>
              <a:t>is </a:t>
            </a:r>
            <a:r>
              <a:rPr lang="fi-FI" sz="2000" dirty="0" err="1"/>
              <a:t>more</a:t>
            </a:r>
            <a:r>
              <a:rPr lang="fi-FI" sz="2000" dirty="0"/>
              <a:t> </a:t>
            </a:r>
            <a:r>
              <a:rPr lang="fi-FI" sz="2000" dirty="0" err="1"/>
              <a:t>understandable</a:t>
            </a:r>
            <a:r>
              <a:rPr lang="fi-FI" sz="2000" dirty="0"/>
              <a:t> </a:t>
            </a:r>
            <a:r>
              <a:rPr lang="fi-FI" sz="2000" dirty="0" err="1"/>
              <a:t>language</a:t>
            </a:r>
            <a:r>
              <a:rPr lang="fi-FI" sz="2000" dirty="0"/>
              <a:t> for </a:t>
            </a:r>
            <a:r>
              <a:rPr lang="fi-FI" sz="2000" dirty="0" err="1"/>
              <a:t>peers</a:t>
            </a:r>
            <a:r>
              <a:rPr lang="fi-FI" sz="2000" dirty="0"/>
              <a:t>, </a:t>
            </a:r>
            <a:r>
              <a:rPr lang="fi-FI" sz="2000" dirty="0" err="1"/>
              <a:t>translate</a:t>
            </a:r>
            <a:r>
              <a:rPr lang="fi-FI" sz="2000" dirty="0"/>
              <a:t> into </a:t>
            </a:r>
            <a:r>
              <a:rPr lang="fi-FI" sz="2000" dirty="0" err="1"/>
              <a:t>practice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examples</a:t>
            </a:r>
            <a:endParaRPr lang="fi-FI" sz="2000" dirty="0"/>
          </a:p>
          <a:p>
            <a:endParaRPr lang="fi-FI" sz="2000" dirty="0"/>
          </a:p>
          <a:p>
            <a:r>
              <a:rPr lang="fi-FI" sz="2000" dirty="0" err="1"/>
              <a:t>Continued</a:t>
            </a:r>
            <a:r>
              <a:rPr lang="fi-FI" sz="2000" dirty="0"/>
              <a:t> </a:t>
            </a:r>
            <a:r>
              <a:rPr lang="fi-FI" sz="2000" dirty="0" err="1"/>
              <a:t>positive</a:t>
            </a:r>
            <a:r>
              <a:rPr lang="fi-FI" sz="2000" dirty="0"/>
              <a:t> </a:t>
            </a:r>
            <a:r>
              <a:rPr lang="fi-FI" sz="2000" dirty="0" err="1"/>
              <a:t>effects</a:t>
            </a:r>
            <a:r>
              <a:rPr lang="fi-FI" sz="2000" dirty="0"/>
              <a:t> </a:t>
            </a:r>
            <a:r>
              <a:rPr lang="fi-FI" sz="2000" dirty="0" err="1"/>
              <a:t>may</a:t>
            </a:r>
            <a:r>
              <a:rPr lang="fi-FI" sz="2000" dirty="0"/>
              <a:t> </a:t>
            </a:r>
            <a:r>
              <a:rPr lang="fi-FI" sz="2000" dirty="0" err="1"/>
              <a:t>result</a:t>
            </a:r>
            <a:r>
              <a:rPr lang="fi-FI" sz="2000" dirty="0"/>
              <a:t> </a:t>
            </a:r>
            <a:r>
              <a:rPr lang="fi-FI" sz="2000" dirty="0" err="1"/>
              <a:t>from</a:t>
            </a:r>
            <a:r>
              <a:rPr lang="fi-FI" sz="2000" dirty="0"/>
              <a:t> </a:t>
            </a:r>
            <a:r>
              <a:rPr lang="fi-FI" sz="2000" b="1" dirty="0" err="1"/>
              <a:t>the</a:t>
            </a:r>
            <a:r>
              <a:rPr lang="fi-FI" sz="2000" b="1" dirty="0"/>
              <a:t> establishment of </a:t>
            </a:r>
            <a:r>
              <a:rPr lang="fi-FI" sz="2000" b="1" dirty="0" err="1"/>
              <a:t>networks</a:t>
            </a:r>
            <a:r>
              <a:rPr lang="fi-FI" sz="2000" b="1" dirty="0"/>
              <a:t> </a:t>
            </a:r>
            <a:r>
              <a:rPr lang="fi-FI" sz="2000" b="1" dirty="0" err="1"/>
              <a:t>with</a:t>
            </a:r>
            <a:r>
              <a:rPr lang="fi-FI" sz="2000" b="1" dirty="0"/>
              <a:t> </a:t>
            </a:r>
            <a:r>
              <a:rPr lang="fi-FI" sz="2000" b="1" dirty="0" err="1"/>
              <a:t>or</a:t>
            </a:r>
            <a:r>
              <a:rPr lang="fi-FI" sz="2000" b="1" dirty="0"/>
              <a:t> </a:t>
            </a:r>
            <a:r>
              <a:rPr lang="fi-FI" sz="2000" b="1" dirty="0" err="1"/>
              <a:t>between</a:t>
            </a:r>
            <a:r>
              <a:rPr lang="fi-FI" sz="2000" b="1" dirty="0"/>
              <a:t> </a:t>
            </a:r>
            <a:r>
              <a:rPr lang="fi-FI" sz="2000" b="1" dirty="0" err="1"/>
              <a:t>companies</a:t>
            </a:r>
            <a:r>
              <a:rPr lang="fi-FI" sz="2000" dirty="0"/>
              <a:t> for </a:t>
            </a:r>
            <a:r>
              <a:rPr lang="fi-FI" sz="2000" dirty="0" err="1"/>
              <a:t>better</a:t>
            </a:r>
            <a:r>
              <a:rPr lang="fi-FI" sz="2000" dirty="0"/>
              <a:t> </a:t>
            </a:r>
            <a:r>
              <a:rPr lang="fi-FI" sz="2000" dirty="0" err="1"/>
              <a:t>sharing</a:t>
            </a:r>
            <a:r>
              <a:rPr lang="fi-FI" sz="2000" dirty="0"/>
              <a:t> of </a:t>
            </a:r>
            <a:r>
              <a:rPr lang="fi-FI" sz="2000" dirty="0" err="1"/>
              <a:t>experiences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8833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2">
            <a:extLst>
              <a:ext uri="{FF2B5EF4-FFF2-40B4-BE49-F238E27FC236}">
                <a16:creationId xmlns:a16="http://schemas.microsoft.com/office/drawing/2014/main" id="{B75CD373-670F-433A-B864-66383D66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6913140" cy="355178"/>
          </a:xfrm>
        </p:spPr>
        <p:txBody>
          <a:bodyPr/>
          <a:lstStyle/>
          <a:p>
            <a:r>
              <a:rPr lang="en-US" dirty="0"/>
              <a:t>The “Ideal World” Cooperation with Industry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de-DE" altLang="de-DE" sz="800">
              <a:solidFill>
                <a:schemeClr val="bg1"/>
              </a:solidFill>
            </a:endParaRP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0552414-FC14-45E7-A4AB-22DE061D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8097838" cy="3529012"/>
          </a:xfrm>
        </p:spPr>
        <p:txBody>
          <a:bodyPr/>
          <a:lstStyle/>
          <a:p>
            <a:pPr marL="0" indent="0">
              <a:buNone/>
            </a:pPr>
            <a:r>
              <a:rPr lang="de-DE" altLang="de-DE" sz="2000" dirty="0"/>
              <a:t>In </a:t>
            </a:r>
            <a:r>
              <a:rPr lang="de-DE" altLang="de-DE" sz="2000" dirty="0" err="1"/>
              <a:t>the</a:t>
            </a:r>
            <a:r>
              <a:rPr lang="de-DE" altLang="de-DE" sz="2000" dirty="0"/>
              <a:t> „ideal </a:t>
            </a:r>
            <a:r>
              <a:rPr lang="de-DE" altLang="de-DE" sz="2000" dirty="0" err="1"/>
              <a:t>world</a:t>
            </a:r>
            <a:r>
              <a:rPr lang="de-DE" altLang="de-DE" sz="2000" dirty="0"/>
              <a:t>“, </a:t>
            </a:r>
            <a:r>
              <a:rPr lang="de-DE" altLang="de-DE" sz="2000" dirty="0" err="1"/>
              <a:t>licensing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authorities</a:t>
            </a:r>
            <a:r>
              <a:rPr lang="de-DE" altLang="de-DE" sz="2000" dirty="0"/>
              <a:t>:</a:t>
            </a:r>
          </a:p>
          <a:p>
            <a:pPr marL="0" indent="0">
              <a:buNone/>
            </a:pPr>
            <a:endParaRPr lang="de-DE" altLang="de-DE" sz="2000" dirty="0"/>
          </a:p>
          <a:p>
            <a:r>
              <a:rPr lang="de-DE" altLang="de-DE" sz="1800" dirty="0" err="1"/>
              <a:t>Have</a:t>
            </a:r>
            <a:r>
              <a:rPr lang="de-DE" altLang="de-DE" sz="1800" dirty="0"/>
              <a:t> a </a:t>
            </a:r>
            <a:r>
              <a:rPr lang="de-DE" altLang="de-DE" sz="1800" b="1" dirty="0" err="1"/>
              <a:t>hands</a:t>
            </a:r>
            <a:r>
              <a:rPr lang="de-DE" altLang="de-DE" sz="1800" b="1" dirty="0"/>
              <a:t>-on </a:t>
            </a:r>
            <a:r>
              <a:rPr lang="de-DE" altLang="de-DE" sz="1800" b="1" dirty="0" err="1"/>
              <a:t>practical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understanding</a:t>
            </a:r>
            <a:r>
              <a:rPr lang="de-DE" altLang="de-DE" sz="1800" b="1" dirty="0"/>
              <a:t> </a:t>
            </a:r>
            <a:r>
              <a:rPr lang="de-DE" altLang="de-DE" sz="1800" dirty="0"/>
              <a:t>of </a:t>
            </a:r>
            <a:r>
              <a:rPr lang="de-DE" altLang="de-DE" sz="1800" dirty="0" err="1"/>
              <a:t>industry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different real-</a:t>
            </a:r>
            <a:r>
              <a:rPr lang="de-DE" altLang="de-DE" sz="1800" dirty="0" err="1"/>
              <a:t>life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scenarios</a:t>
            </a:r>
            <a:r>
              <a:rPr lang="de-DE" altLang="de-DE" sz="1800" dirty="0"/>
              <a:t> </a:t>
            </a:r>
          </a:p>
          <a:p>
            <a:r>
              <a:rPr lang="de-DE" altLang="de-DE" sz="1800" dirty="0" err="1"/>
              <a:t>There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openness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b="1" dirty="0" err="1"/>
              <a:t>meet</a:t>
            </a:r>
            <a:r>
              <a:rPr lang="de-DE" altLang="de-DE" sz="1800" b="1" dirty="0"/>
              <a:t>, </a:t>
            </a:r>
            <a:r>
              <a:rPr lang="de-DE" altLang="de-DE" sz="1800" b="1" dirty="0" err="1"/>
              <a:t>understand</a:t>
            </a:r>
            <a:r>
              <a:rPr lang="de-DE" altLang="de-DE" sz="1800" b="1" dirty="0"/>
              <a:t> and </a:t>
            </a:r>
            <a:r>
              <a:rPr lang="de-DE" altLang="de-DE" sz="1800" b="1" dirty="0" err="1"/>
              <a:t>discuss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without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bias</a:t>
            </a:r>
            <a:endParaRPr lang="de-DE" altLang="de-DE" sz="1800" b="1" dirty="0"/>
          </a:p>
          <a:p>
            <a:r>
              <a:rPr lang="de-DE" altLang="de-DE" sz="1800" dirty="0" err="1"/>
              <a:t>Acknowledge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that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defence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industries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are</a:t>
            </a:r>
            <a:r>
              <a:rPr lang="de-DE" altLang="de-DE" sz="1800" dirty="0"/>
              <a:t> </a:t>
            </a:r>
            <a:r>
              <a:rPr lang="de-DE" altLang="de-DE" sz="1800" b="1" dirty="0"/>
              <a:t>not „</a:t>
            </a:r>
            <a:r>
              <a:rPr lang="de-DE" altLang="de-DE" sz="1800" b="1" dirty="0" err="1"/>
              <a:t>by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definition</a:t>
            </a:r>
            <a:r>
              <a:rPr lang="de-DE" altLang="de-DE" sz="1800" b="1" dirty="0"/>
              <a:t>“ in </a:t>
            </a:r>
            <a:r>
              <a:rPr lang="de-DE" altLang="de-DE" sz="1800" b="1" dirty="0" err="1"/>
              <a:t>contrast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with</a:t>
            </a:r>
            <a:r>
              <a:rPr lang="de-DE" altLang="de-DE" sz="1800" b="1" dirty="0"/>
              <a:t> human </a:t>
            </a:r>
            <a:r>
              <a:rPr lang="de-DE" altLang="de-DE" sz="1800" b="1" dirty="0" err="1"/>
              <a:t>rights</a:t>
            </a:r>
            <a:r>
              <a:rPr lang="de-DE" altLang="de-DE" sz="1800" b="1" dirty="0"/>
              <a:t> </a:t>
            </a:r>
            <a:r>
              <a:rPr lang="de-DE" altLang="de-DE" sz="1800" dirty="0"/>
              <a:t>but do a </a:t>
            </a:r>
            <a:r>
              <a:rPr lang="de-DE" altLang="de-DE" sz="1800" dirty="0" err="1"/>
              <a:t>lot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prevent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any</a:t>
            </a:r>
            <a:r>
              <a:rPr lang="de-DE" altLang="de-DE" sz="1800" dirty="0"/>
              <a:t> such </a:t>
            </a:r>
            <a:r>
              <a:rPr lang="de-DE" altLang="de-DE" sz="1800" dirty="0" err="1"/>
              <a:t>issue</a:t>
            </a:r>
            <a:endParaRPr lang="de-DE" altLang="de-DE" sz="1800" dirty="0"/>
          </a:p>
          <a:p>
            <a:r>
              <a:rPr lang="de-DE" altLang="de-DE" sz="1800" dirty="0"/>
              <a:t>Understanding of </a:t>
            </a:r>
            <a:r>
              <a:rPr lang="de-DE" altLang="de-DE" sz="1800" dirty="0" err="1"/>
              <a:t>the</a:t>
            </a:r>
            <a:r>
              <a:rPr lang="de-DE" altLang="de-DE" sz="1800" dirty="0"/>
              <a:t> </a:t>
            </a:r>
            <a:r>
              <a:rPr lang="de-DE" altLang="de-DE" sz="1800" b="1" dirty="0" err="1"/>
              <a:t>technological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developments</a:t>
            </a:r>
            <a:r>
              <a:rPr lang="de-DE" altLang="de-DE" sz="1800" b="1" dirty="0"/>
              <a:t> </a:t>
            </a:r>
            <a:r>
              <a:rPr lang="de-DE" altLang="de-DE" sz="1800" dirty="0"/>
              <a:t>and </a:t>
            </a:r>
            <a:r>
              <a:rPr lang="de-DE" altLang="de-DE" sz="1800" dirty="0" err="1"/>
              <a:t>how</a:t>
            </a:r>
            <a:r>
              <a:rPr lang="de-DE" altLang="de-DE" sz="1800" dirty="0"/>
              <a:t> </a:t>
            </a:r>
            <a:r>
              <a:rPr lang="de-DE" altLang="de-DE" sz="1800" dirty="0" err="1"/>
              <a:t>quickly</a:t>
            </a:r>
            <a:r>
              <a:rPr lang="de-DE" altLang="de-DE" sz="1800" dirty="0"/>
              <a:t> traditional </a:t>
            </a:r>
            <a:r>
              <a:rPr lang="de-DE" altLang="de-DE" sz="1800" dirty="0" err="1"/>
              <a:t>principles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can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be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outdated</a:t>
            </a:r>
            <a:endParaRPr lang="de-DE" altLang="de-DE" sz="1800" dirty="0"/>
          </a:p>
          <a:p>
            <a:r>
              <a:rPr lang="de-DE" altLang="de-DE" sz="1800" b="1" dirty="0" err="1"/>
              <a:t>Strive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to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adapt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to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the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timeliness</a:t>
            </a:r>
            <a:r>
              <a:rPr lang="de-DE" altLang="de-DE" sz="1800" b="1" dirty="0"/>
              <a:t> of </a:t>
            </a:r>
            <a:r>
              <a:rPr lang="de-DE" altLang="de-DE" sz="1800" b="1" dirty="0" err="1"/>
              <a:t>industry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requirements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to</a:t>
            </a:r>
            <a:r>
              <a:rPr lang="de-DE" altLang="de-DE" sz="1800" dirty="0"/>
              <a:t> different </a:t>
            </a:r>
            <a:r>
              <a:rPr lang="de-DE" altLang="de-DE" sz="1800" dirty="0" err="1"/>
              <a:t>varied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scenarios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can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propose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solutions</a:t>
            </a:r>
            <a:endParaRPr lang="de-DE" altLang="de-DE" sz="1800" dirty="0"/>
          </a:p>
          <a:p>
            <a:r>
              <a:rPr lang="de-DE" altLang="de-DE" sz="1800" dirty="0"/>
              <a:t>Are in „</a:t>
            </a:r>
            <a:r>
              <a:rPr lang="de-DE" altLang="de-DE" sz="1800" b="1" dirty="0" err="1"/>
              <a:t>listening</a:t>
            </a:r>
            <a:r>
              <a:rPr lang="de-DE" altLang="de-DE" sz="1800" b="1" dirty="0"/>
              <a:t> </a:t>
            </a:r>
            <a:r>
              <a:rPr lang="de-DE" altLang="de-DE" sz="1800" b="1" dirty="0" err="1"/>
              <a:t>mode</a:t>
            </a:r>
            <a:r>
              <a:rPr lang="de-DE" altLang="de-DE" sz="1800" dirty="0"/>
              <a:t>“ and open </a:t>
            </a:r>
            <a:r>
              <a:rPr lang="de-DE" altLang="de-DE" sz="1800" dirty="0" err="1"/>
              <a:t>about</a:t>
            </a:r>
            <a:r>
              <a:rPr lang="de-DE" altLang="de-DE" sz="1800" dirty="0"/>
              <a:t> </a:t>
            </a:r>
            <a:r>
              <a:rPr lang="de-DE" altLang="de-DE" sz="1800" dirty="0" err="1"/>
              <a:t>their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reasoning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their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concerns</a:t>
            </a:r>
            <a:r>
              <a:rPr lang="de-DE" altLang="de-DE" sz="1800" dirty="0"/>
              <a:t>, </a:t>
            </a:r>
            <a:r>
              <a:rPr lang="de-DE" altLang="de-DE" sz="1800" dirty="0" err="1"/>
              <a:t>stimulating</a:t>
            </a:r>
            <a:r>
              <a:rPr lang="de-DE" altLang="de-DE" sz="1800" dirty="0"/>
              <a:t> mutual </a:t>
            </a:r>
            <a:r>
              <a:rPr lang="de-DE" altLang="de-DE" sz="1800" dirty="0" err="1"/>
              <a:t>exchange</a:t>
            </a:r>
            <a:r>
              <a:rPr lang="de-DE" altLang="de-DE" sz="1800" dirty="0"/>
              <a:t> and </a:t>
            </a:r>
            <a:r>
              <a:rPr lang="de-DE" altLang="de-DE" sz="1800" dirty="0" err="1"/>
              <a:t>understanding</a:t>
            </a:r>
            <a:endParaRPr lang="de-DE" altLang="de-DE" sz="1800" dirty="0"/>
          </a:p>
          <a:p>
            <a:pPr marL="0" indent="0">
              <a:buNone/>
            </a:pPr>
            <a:r>
              <a:rPr lang="de-DE" altLang="de-DE" sz="1800" dirty="0"/>
              <a:t> </a:t>
            </a:r>
          </a:p>
          <a:p>
            <a:pPr marL="0" indent="0">
              <a:buNone/>
            </a:pPr>
            <a:endParaRPr lang="de-DE" altLang="de-DE" sz="2000" dirty="0"/>
          </a:p>
          <a:p>
            <a:pPr marL="0" indent="0">
              <a:buNone/>
            </a:pPr>
            <a:endParaRPr lang="de-DE" altLang="de-DE" sz="2000" dirty="0"/>
          </a:p>
          <a:p>
            <a:pPr lvl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085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 altLang="de-DE" sz="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41907-47DC-403F-80B1-6F5770AE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for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attention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			</a:t>
            </a:r>
            <a:r>
              <a:rPr lang="fi-FI" sz="2400" u="sng" dirty="0"/>
              <a:t>rosa.rosanelli@patriagroup.com</a:t>
            </a:r>
            <a:endParaRPr lang="fi-FI" u="sng" dirty="0"/>
          </a:p>
        </p:txBody>
      </p:sp>
    </p:spTree>
    <p:extLst>
      <p:ext uri="{BB962C8B-B14F-4D97-AF65-F5344CB8AC3E}">
        <p14:creationId xmlns:p14="http://schemas.microsoft.com/office/powerpoint/2010/main" val="37246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2429C70C-394E-44BF-BFCB-64ED8DB7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8864"/>
            <a:ext cx="4040188" cy="2343309"/>
          </a:xfrm>
          <a:prstGeom prst="rect">
            <a:avLst/>
          </a:prstGeom>
          <a:noFill/>
        </p:spPr>
      </p:pic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/>
          </a:bodyPr>
          <a:lstStyle/>
          <a:p>
            <a:r>
              <a:rPr lang="en-US" altLang="de-DE" b="1"/>
              <a:t>Since the start of the UN ATT process, industry has been very involved in the development work.</a:t>
            </a:r>
          </a:p>
          <a:p>
            <a:pPr marL="0" indent="0">
              <a:buNone/>
            </a:pPr>
            <a:endParaRPr lang="en-US" altLang="de-DE" b="1"/>
          </a:p>
          <a:p>
            <a:r>
              <a:rPr lang="en-US" altLang="de-DE"/>
              <a:t>The </a:t>
            </a:r>
            <a:r>
              <a:rPr lang="en-US" altLang="de-DE" b="1"/>
              <a:t>voluntary and active role of industry is </a:t>
            </a:r>
            <a:r>
              <a:rPr lang="en-US" altLang="de-DE" b="1" err="1"/>
              <a:t>recognised</a:t>
            </a:r>
            <a:r>
              <a:rPr lang="en-US" altLang="de-DE" b="1"/>
              <a:t> in the Preamble of the Treaty.</a:t>
            </a:r>
            <a:endParaRPr lang="de-DE" altLang="de-DE"/>
          </a:p>
          <a:p>
            <a:endParaRPr lang="de-DE" altLang="de-DE"/>
          </a:p>
          <a:p>
            <a:endParaRPr lang="en-US" altLang="de-DE" b="1"/>
          </a:p>
        </p:txBody>
      </p:sp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/>
              <a:t>Role of Industry in ATT Process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 altLang="de-DE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8209284" cy="360363"/>
          </a:xfrm>
        </p:spPr>
        <p:txBody>
          <a:bodyPr/>
          <a:lstStyle/>
          <a:p>
            <a:r>
              <a:rPr lang="en-GB" altLang="en-US" sz="2400" dirty="0"/>
              <a:t>Effective Processes and ICPs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64494"/>
            <a:ext cx="8097838" cy="3529012"/>
          </a:xfrm>
        </p:spPr>
        <p:txBody>
          <a:bodyPr/>
          <a:lstStyle/>
          <a:p>
            <a:endParaRPr lang="en-US" altLang="de-DE" b="1" dirty="0"/>
          </a:p>
          <a:p>
            <a:r>
              <a:rPr lang="en-US" altLang="de-DE" b="1" dirty="0"/>
              <a:t>Industry's expertise can play an important role</a:t>
            </a:r>
          </a:p>
          <a:p>
            <a:pPr lvl="1"/>
            <a:r>
              <a:rPr lang="en-US" altLang="de-DE" dirty="0"/>
              <a:t>Identify “red flags” and other risk indicators</a:t>
            </a:r>
          </a:p>
          <a:p>
            <a:pPr lvl="1"/>
            <a:r>
              <a:rPr lang="en-US" altLang="de-DE" dirty="0"/>
              <a:t>Effective export controls processes and internal compliance </a:t>
            </a:r>
            <a:r>
              <a:rPr lang="en-US" altLang="de-DE" dirty="0" err="1"/>
              <a:t>programmes</a:t>
            </a:r>
            <a:r>
              <a:rPr lang="en-US" altLang="de-DE" dirty="0"/>
              <a:t>. </a:t>
            </a:r>
          </a:p>
          <a:p>
            <a:endParaRPr lang="en-US" altLang="de-DE" b="1" dirty="0"/>
          </a:p>
          <a:p>
            <a:r>
              <a:rPr lang="en-US" altLang="de-DE" sz="2400" b="1" dirty="0"/>
              <a:t>Uniquely able to reach out to its business partners and customers in other countries</a:t>
            </a:r>
          </a:p>
          <a:p>
            <a:pPr lvl="1"/>
            <a:r>
              <a:rPr lang="en-US" altLang="de-DE" dirty="0"/>
              <a:t>Particularly those that are not States Parties to the Treaty.</a:t>
            </a:r>
          </a:p>
          <a:p>
            <a:pPr lvl="1"/>
            <a:r>
              <a:rPr lang="en-US" altLang="de-DE" dirty="0"/>
              <a:t>This can benefit the objective of encouraging wider participation in the ATT</a:t>
            </a:r>
          </a:p>
          <a:p>
            <a:endParaRPr lang="en-US" altLang="de-DE" sz="20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91964D-9822-0348-977E-80B6675E5D44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3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iagram&#10;&#10;Description automatically generated">
            <a:extLst>
              <a:ext uri="{FF2B5EF4-FFF2-40B4-BE49-F238E27FC236}">
                <a16:creationId xmlns:a16="http://schemas.microsoft.com/office/drawing/2014/main" id="{419699DF-459E-4CDA-90A1-39EEFC8B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211" y="2204864"/>
            <a:ext cx="7363938" cy="3921299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8065268" cy="211162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Industry Perspective and Drivers for Internal Compliance Programs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de-DE" altLang="de-D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53558"/>
            <a:ext cx="5329237" cy="360362"/>
          </a:xfrm>
        </p:spPr>
        <p:txBody>
          <a:bodyPr/>
          <a:lstStyle/>
          <a:p>
            <a:r>
              <a:rPr lang="en-GB" altLang="en-US" sz="2400" dirty="0"/>
              <a:t>In</a:t>
            </a:r>
            <a:r>
              <a:rPr lang="en-GB" altLang="en-US" sz="3200" dirty="0"/>
              <a:t> </a:t>
            </a:r>
            <a:r>
              <a:rPr lang="en-GB" altLang="en-US" sz="2400" dirty="0"/>
              <a:t>practice: The importance of ICPs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93" y="1795249"/>
            <a:ext cx="8097838" cy="3529012"/>
          </a:xfrm>
        </p:spPr>
        <p:txBody>
          <a:bodyPr/>
          <a:lstStyle/>
          <a:p>
            <a:pPr marL="0" indent="0">
              <a:buNone/>
            </a:pPr>
            <a:endParaRPr lang="en-US" altLang="de-DE" sz="2000" dirty="0"/>
          </a:p>
          <a:p>
            <a:r>
              <a:rPr lang="en-US" altLang="de-DE" sz="2400" b="1" dirty="0"/>
              <a:t>Measures specifically aimed at preventing the illicit trade or diversion of conventional arms </a:t>
            </a:r>
          </a:p>
          <a:p>
            <a:pPr marL="0" indent="0">
              <a:buNone/>
            </a:pPr>
            <a:endParaRPr lang="en-US" altLang="de-DE" sz="2000" b="1" dirty="0"/>
          </a:p>
          <a:p>
            <a:r>
              <a:rPr lang="en-US" altLang="de-DE" sz="2400" b="1" dirty="0"/>
              <a:t>A way to systematize the export control measures of a company </a:t>
            </a:r>
          </a:p>
          <a:p>
            <a:pPr marL="0" indent="0">
              <a:buNone/>
            </a:pPr>
            <a:endParaRPr lang="en-US" altLang="de-DE" sz="2400" b="1" dirty="0"/>
          </a:p>
          <a:p>
            <a:r>
              <a:rPr lang="en-US" altLang="de-DE" sz="2400" b="1" dirty="0"/>
              <a:t>Structure a company’s best efforts to prevent violations from occurring via:</a:t>
            </a:r>
          </a:p>
          <a:p>
            <a:pPr lvl="1"/>
            <a:r>
              <a:rPr lang="en-US" altLang="de-DE" sz="1600" dirty="0"/>
              <a:t>Standard operating procedures</a:t>
            </a:r>
          </a:p>
          <a:p>
            <a:pPr lvl="1"/>
            <a:r>
              <a:rPr lang="en-US" altLang="de-DE" sz="1600" dirty="0"/>
              <a:t>Safeguards and </a:t>
            </a:r>
          </a:p>
          <a:p>
            <a:pPr lvl="1"/>
            <a:r>
              <a:rPr lang="en-US" altLang="de-DE" sz="1600" dirty="0"/>
              <a:t>Personnel engagement </a:t>
            </a:r>
          </a:p>
          <a:p>
            <a:pPr lvl="1"/>
            <a:endParaRPr lang="en-US" altLang="de-DE" sz="16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91964D-9822-0348-977E-80B6675E5D44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5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6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DE" altLang="de-DE" sz="1900" dirty="0"/>
          </a:p>
          <a:p>
            <a:pPr>
              <a:lnSpc>
                <a:spcPct val="90000"/>
              </a:lnSpc>
            </a:pPr>
            <a:r>
              <a:rPr lang="fi-FI" sz="1900" dirty="0"/>
              <a:t>New </a:t>
            </a:r>
            <a:r>
              <a:rPr lang="fi-FI" sz="1900" dirty="0" err="1"/>
              <a:t>technologies</a:t>
            </a:r>
            <a:r>
              <a:rPr lang="fi-FI" sz="1900" dirty="0"/>
              <a:t> and </a:t>
            </a:r>
            <a:r>
              <a:rPr lang="fi-FI" sz="1900" dirty="0" err="1"/>
              <a:t>immaterial</a:t>
            </a:r>
            <a:r>
              <a:rPr lang="fi-FI" sz="1900" dirty="0"/>
              <a:t> </a:t>
            </a:r>
            <a:r>
              <a:rPr lang="fi-FI" sz="1900" dirty="0" err="1"/>
              <a:t>exports</a:t>
            </a:r>
            <a:endParaRPr lang="fi-FI" sz="1900" dirty="0"/>
          </a:p>
          <a:p>
            <a:pPr>
              <a:lnSpc>
                <a:spcPct val="90000"/>
              </a:lnSpc>
            </a:pPr>
            <a:r>
              <a:rPr lang="fi-FI" sz="1900" dirty="0" err="1"/>
              <a:t>Complex</a:t>
            </a:r>
            <a:r>
              <a:rPr lang="fi-FI" sz="1900" dirty="0"/>
              <a:t> </a:t>
            </a:r>
            <a:r>
              <a:rPr lang="fi-FI" sz="1900" dirty="0" err="1"/>
              <a:t>regulatory</a:t>
            </a:r>
            <a:r>
              <a:rPr lang="fi-FI" sz="1900" dirty="0"/>
              <a:t> </a:t>
            </a:r>
            <a:r>
              <a:rPr lang="fi-FI" sz="1900" dirty="0" err="1"/>
              <a:t>environment</a:t>
            </a:r>
            <a:r>
              <a:rPr lang="fi-FI" sz="1900" dirty="0"/>
              <a:t> (</a:t>
            </a:r>
            <a:r>
              <a:rPr lang="fi-FI" sz="1900" dirty="0" err="1"/>
              <a:t>extraterritorial</a:t>
            </a:r>
            <a:r>
              <a:rPr lang="fi-FI" sz="1900" dirty="0"/>
              <a:t> </a:t>
            </a:r>
            <a:r>
              <a:rPr lang="fi-FI" sz="1900" dirty="0" err="1"/>
              <a:t>regulations</a:t>
            </a:r>
            <a:r>
              <a:rPr lang="fi-FI" sz="1900" dirty="0"/>
              <a:t>, </a:t>
            </a:r>
            <a:r>
              <a:rPr lang="fi-FI" sz="1900" dirty="0" err="1"/>
              <a:t>continuous</a:t>
            </a:r>
            <a:r>
              <a:rPr lang="fi-FI" sz="1900" dirty="0"/>
              <a:t> </a:t>
            </a:r>
            <a:r>
              <a:rPr lang="fi-FI" sz="1900" dirty="0" err="1"/>
              <a:t>regulatory</a:t>
            </a:r>
            <a:r>
              <a:rPr lang="fi-FI" sz="1900" dirty="0"/>
              <a:t> </a:t>
            </a:r>
            <a:r>
              <a:rPr lang="fi-FI" sz="1900" dirty="0" err="1"/>
              <a:t>updates</a:t>
            </a:r>
            <a:r>
              <a:rPr lang="fi-FI" sz="1900" dirty="0"/>
              <a:t>…)</a:t>
            </a:r>
          </a:p>
          <a:p>
            <a:pPr>
              <a:lnSpc>
                <a:spcPct val="90000"/>
              </a:lnSpc>
            </a:pPr>
            <a:r>
              <a:rPr lang="fi-FI" sz="1900" dirty="0" err="1"/>
              <a:t>Internationalization</a:t>
            </a:r>
            <a:r>
              <a:rPr lang="fi-FI" sz="1900" dirty="0"/>
              <a:t> of </a:t>
            </a:r>
            <a:r>
              <a:rPr lang="fi-FI" sz="1900" dirty="0" err="1"/>
              <a:t>the</a:t>
            </a:r>
            <a:r>
              <a:rPr lang="fi-FI" sz="1900" dirty="0"/>
              <a:t> </a:t>
            </a:r>
            <a:r>
              <a:rPr lang="fi-FI" sz="1900" dirty="0" err="1"/>
              <a:t>industry</a:t>
            </a:r>
            <a:endParaRPr lang="fi-FI" sz="1900" dirty="0"/>
          </a:p>
          <a:p>
            <a:pPr>
              <a:lnSpc>
                <a:spcPct val="90000"/>
              </a:lnSpc>
            </a:pPr>
            <a:r>
              <a:rPr lang="fi-FI" sz="1900" dirty="0" err="1"/>
              <a:t>Differences</a:t>
            </a:r>
            <a:r>
              <a:rPr lang="fi-FI" sz="1900" dirty="0"/>
              <a:t> in </a:t>
            </a:r>
            <a:r>
              <a:rPr lang="fi-FI" sz="1900" dirty="0" err="1"/>
              <a:t>implementation</a:t>
            </a:r>
            <a:r>
              <a:rPr lang="fi-FI" sz="1900" dirty="0"/>
              <a:t> </a:t>
            </a:r>
            <a:r>
              <a:rPr lang="fi-FI" sz="1900" dirty="0" err="1"/>
              <a:t>from</a:t>
            </a:r>
            <a:r>
              <a:rPr lang="fi-FI" sz="1900" dirty="0"/>
              <a:t> country to country</a:t>
            </a:r>
          </a:p>
          <a:p>
            <a:pPr>
              <a:lnSpc>
                <a:spcPct val="90000"/>
              </a:lnSpc>
            </a:pPr>
            <a:r>
              <a:rPr lang="fi-FI" sz="1900" dirty="0" err="1"/>
              <a:t>Growing</a:t>
            </a:r>
            <a:r>
              <a:rPr lang="fi-FI" sz="1900" dirty="0"/>
              <a:t> </a:t>
            </a:r>
            <a:r>
              <a:rPr lang="fi-FI" sz="1900" dirty="0" err="1"/>
              <a:t>regulatory</a:t>
            </a:r>
            <a:r>
              <a:rPr lang="fi-FI" sz="1900" dirty="0"/>
              <a:t> </a:t>
            </a:r>
            <a:r>
              <a:rPr lang="fi-FI" sz="1900" dirty="0" err="1"/>
              <a:t>pressure</a:t>
            </a:r>
            <a:endParaRPr lang="fi-FI" sz="1900" dirty="0"/>
          </a:p>
          <a:p>
            <a:pPr>
              <a:lnSpc>
                <a:spcPct val="90000"/>
              </a:lnSpc>
            </a:pPr>
            <a:r>
              <a:rPr lang="fi-FI" sz="1900" dirty="0"/>
              <a:t>Negative image and </a:t>
            </a:r>
            <a:r>
              <a:rPr lang="fi-FI" sz="1900" dirty="0" err="1"/>
              <a:t>press</a:t>
            </a:r>
            <a:endParaRPr lang="fi-FI" sz="1900" dirty="0"/>
          </a:p>
          <a:p>
            <a:pPr>
              <a:lnSpc>
                <a:spcPct val="90000"/>
              </a:lnSpc>
            </a:pPr>
            <a:endParaRPr lang="fi-FI" sz="1900" dirty="0"/>
          </a:p>
        </p:txBody>
      </p:sp>
      <p:pic>
        <p:nvPicPr>
          <p:cNvPr id="2050" name="Picture 2" descr="11 of the Oddest and Most Interesting Takes on Erno Rubik's Cube">
            <a:extLst>
              <a:ext uri="{FF2B5EF4-FFF2-40B4-BE49-F238E27FC236}">
                <a16:creationId xmlns:a16="http://schemas.microsoft.com/office/drawing/2014/main" id="{467BDF38-5800-4948-B0E9-1BC86B10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7705228" cy="377825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/>
              <a:t>Current Challenges and Trends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de-DE" altLang="de-D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7705228" cy="360363"/>
          </a:xfrm>
        </p:spPr>
        <p:txBody>
          <a:bodyPr/>
          <a:lstStyle/>
          <a:p>
            <a:r>
              <a:rPr lang="en-GB" altLang="en-US" dirty="0"/>
              <a:t>Industry Role in Implementing Arms Transfers Controls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91964D-9822-0348-977E-80B6675E5D44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7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123729-DE61-4282-B1D4-C61330329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329315"/>
              </p:ext>
            </p:extLst>
          </p:nvPr>
        </p:nvGraphicFramePr>
        <p:xfrm>
          <a:off x="1403648" y="2151313"/>
          <a:ext cx="5848258" cy="4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8928F4-B3EF-4DF2-A703-72F4B22979B8}"/>
              </a:ext>
            </a:extLst>
          </p:cNvPr>
          <p:cNvSpPr txBox="1"/>
          <p:nvPr/>
        </p:nvSpPr>
        <p:spPr>
          <a:xfrm>
            <a:off x="4284241" y="25649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 T </a:t>
            </a:r>
            <a:r>
              <a:rPr lang="fi-FI" dirty="0" err="1"/>
              <a:t>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07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114800" cy="4566493"/>
          </a:xfrm>
        </p:spPr>
        <p:txBody>
          <a:bodyPr wrap="square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Government outreach to industry, open dialogue and communication is key. </a:t>
            </a:r>
          </a:p>
          <a:p>
            <a:endParaRPr lang="en-US" sz="1800" dirty="0"/>
          </a:p>
          <a:p>
            <a:pPr>
              <a:lnSpc>
                <a:spcPct val="90000"/>
              </a:lnSpc>
            </a:pPr>
            <a:r>
              <a:rPr lang="fi-FI" sz="2100" dirty="0"/>
              <a:t>Open </a:t>
            </a:r>
            <a:r>
              <a:rPr lang="fi-FI" sz="2100" dirty="0" err="1"/>
              <a:t>dialogue</a:t>
            </a:r>
            <a:endParaRPr lang="fi-FI" sz="2100" dirty="0"/>
          </a:p>
          <a:p>
            <a:r>
              <a:rPr lang="en-US" sz="2100" dirty="0"/>
              <a:t>information on regulatory updates and “official interpretations”</a:t>
            </a:r>
          </a:p>
          <a:p>
            <a:r>
              <a:rPr lang="fi-FI" sz="2100" dirty="0" err="1"/>
              <a:t>best</a:t>
            </a:r>
            <a:r>
              <a:rPr lang="fi-FI" sz="2100" dirty="0"/>
              <a:t> </a:t>
            </a:r>
            <a:r>
              <a:rPr lang="fi-FI" sz="2100" dirty="0" err="1"/>
              <a:t>practices</a:t>
            </a:r>
            <a:r>
              <a:rPr lang="fi-FI" sz="2100" dirty="0"/>
              <a:t> </a:t>
            </a:r>
            <a:r>
              <a:rPr lang="fi-FI" sz="2100" dirty="0" err="1"/>
              <a:t>sharing</a:t>
            </a:r>
            <a:r>
              <a:rPr lang="fi-FI" sz="2100" dirty="0"/>
              <a:t> </a:t>
            </a:r>
          </a:p>
          <a:p>
            <a:r>
              <a:rPr lang="en-US" sz="2100" dirty="0"/>
              <a:t>anticipate and mitigate export compliance-related risks</a:t>
            </a:r>
          </a:p>
          <a:p>
            <a:r>
              <a:rPr lang="en-US" altLang="de-DE" sz="2100" dirty="0"/>
              <a:t>Improve understanding of regulations but also preferred approach of the authority</a:t>
            </a:r>
          </a:p>
          <a:p>
            <a:r>
              <a:rPr lang="fi-FI" sz="2100" dirty="0" err="1"/>
              <a:t>promote</a:t>
            </a:r>
            <a:r>
              <a:rPr lang="fi-FI" sz="2100" dirty="0"/>
              <a:t> </a:t>
            </a:r>
            <a:r>
              <a:rPr lang="fi-FI" sz="2100" dirty="0" err="1"/>
              <a:t>effective</a:t>
            </a:r>
            <a:r>
              <a:rPr lang="fi-FI" sz="2100" dirty="0"/>
              <a:t> </a:t>
            </a:r>
            <a:r>
              <a:rPr lang="fi-FI" sz="2100" dirty="0" err="1"/>
              <a:t>practices</a:t>
            </a:r>
            <a:r>
              <a:rPr lang="fi-FI" sz="2100" dirty="0"/>
              <a:t> and </a:t>
            </a:r>
            <a:r>
              <a:rPr lang="fi-FI" sz="2100" dirty="0" err="1"/>
              <a:t>more</a:t>
            </a:r>
            <a:r>
              <a:rPr lang="fi-FI" sz="2100" dirty="0"/>
              <a:t> </a:t>
            </a:r>
            <a:r>
              <a:rPr lang="fi-FI" sz="2100" dirty="0" err="1"/>
              <a:t>consistent</a:t>
            </a:r>
            <a:r>
              <a:rPr lang="fi-FI" sz="2100" dirty="0"/>
              <a:t> </a:t>
            </a:r>
            <a:r>
              <a:rPr lang="fi-FI" sz="2100" dirty="0" err="1"/>
              <a:t>standards</a:t>
            </a:r>
            <a:endParaRPr lang="de-DE" altLang="de-DE" sz="2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62D38-7E85-475B-A947-4FD4C089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19443"/>
            <a:ext cx="4041775" cy="2576631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401418"/>
            <a:ext cx="4896544" cy="643210"/>
          </a:xfrm>
        </p:spPr>
        <p:txBody>
          <a:bodyPr wrap="square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1800" dirty="0"/>
              <a:t>Cooperation with Regulatory Authorities: </a:t>
            </a:r>
            <a:br>
              <a:rPr lang="en-GB" altLang="en-US" sz="1800" dirty="0"/>
            </a:br>
            <a:r>
              <a:rPr lang="en-GB" altLang="en-US" sz="1800" dirty="0"/>
              <a:t>Outreach and Proactive Exchanges 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fld id="{2591964D-9822-0348-977E-80B6675E5D44}" type="slidenum">
              <a:rPr lang="de-DE" altLang="de-DE" sz="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de-DE" altLang="de-DE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8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71831"/>
            <a:ext cx="7633220" cy="211162"/>
          </a:xfrm>
        </p:spPr>
        <p:txBody>
          <a:bodyPr/>
          <a:lstStyle/>
          <a:p>
            <a:r>
              <a:rPr lang="en-GB" altLang="en-US" dirty="0"/>
              <a:t>A wide range of possibilities for outreach activities 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51" y="2047516"/>
            <a:ext cx="8097838" cy="3529012"/>
          </a:xfrm>
        </p:spPr>
        <p:txBody>
          <a:bodyPr/>
          <a:lstStyle/>
          <a:p>
            <a:pPr lvl="1"/>
            <a:r>
              <a:rPr lang="en-US" altLang="de-DE" b="1" dirty="0"/>
              <a:t>Tools for outreach include:</a:t>
            </a:r>
          </a:p>
          <a:p>
            <a:pPr lvl="2"/>
            <a:r>
              <a:rPr lang="en-US" altLang="de-DE" dirty="0"/>
              <a:t>Consultations/</a:t>
            </a:r>
          </a:p>
          <a:p>
            <a:pPr lvl="2"/>
            <a:r>
              <a:rPr lang="en-US" altLang="de-DE" dirty="0"/>
              <a:t>Seminars/ Briefings/Workshops</a:t>
            </a:r>
          </a:p>
          <a:p>
            <a:pPr lvl="2"/>
            <a:r>
              <a:rPr lang="en-US" altLang="de-DE" dirty="0"/>
              <a:t>Company visits</a:t>
            </a:r>
          </a:p>
          <a:p>
            <a:pPr lvl="2"/>
            <a:r>
              <a:rPr lang="en-US" altLang="de-DE" dirty="0"/>
              <a:t>Websites and newsletters and “single windows”</a:t>
            </a:r>
          </a:p>
          <a:p>
            <a:pPr marL="1141412" lvl="2" indent="0">
              <a:buNone/>
            </a:pPr>
            <a:endParaRPr lang="en-US" altLang="de-DE" dirty="0"/>
          </a:p>
          <a:p>
            <a:pPr lvl="1"/>
            <a:r>
              <a:rPr lang="de-DE" altLang="de-DE" b="1" dirty="0"/>
              <a:t>Company </a:t>
            </a:r>
            <a:r>
              <a:rPr lang="de-DE" altLang="de-DE" b="1" dirty="0" err="1"/>
              <a:t>visits</a:t>
            </a:r>
            <a:r>
              <a:rPr lang="de-DE" altLang="de-DE" b="1" dirty="0"/>
              <a:t> </a:t>
            </a:r>
            <a:r>
              <a:rPr lang="de-DE" altLang="de-DE" b="1" dirty="0" err="1"/>
              <a:t>are</a:t>
            </a:r>
            <a:r>
              <a:rPr lang="de-DE" altLang="de-DE" b="1" dirty="0"/>
              <a:t> </a:t>
            </a:r>
            <a:r>
              <a:rPr lang="de-DE" altLang="de-DE" b="1" dirty="0" err="1"/>
              <a:t>particularly</a:t>
            </a:r>
            <a:r>
              <a:rPr lang="de-DE" altLang="de-DE" b="1" dirty="0"/>
              <a:t> </a:t>
            </a:r>
            <a:r>
              <a:rPr lang="de-DE" altLang="de-DE" b="1" dirty="0" err="1"/>
              <a:t>effective</a:t>
            </a:r>
            <a:r>
              <a:rPr lang="de-DE" altLang="de-DE" b="1" dirty="0"/>
              <a:t> </a:t>
            </a:r>
            <a:r>
              <a:rPr lang="de-DE" altLang="de-DE" b="1" dirty="0" err="1"/>
              <a:t>tool</a:t>
            </a:r>
            <a:r>
              <a:rPr lang="de-DE" altLang="de-DE" b="1" dirty="0"/>
              <a:t> </a:t>
            </a:r>
          </a:p>
          <a:p>
            <a:pPr lvl="2"/>
            <a:r>
              <a:rPr lang="de-DE" altLang="de-DE" dirty="0" err="1"/>
              <a:t>especially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reach</a:t>
            </a:r>
            <a:r>
              <a:rPr lang="de-DE" altLang="de-DE" dirty="0"/>
              <a:t> out </a:t>
            </a:r>
            <a:r>
              <a:rPr lang="de-DE" altLang="de-DE" dirty="0" err="1"/>
              <a:t>to</a:t>
            </a:r>
            <a:r>
              <a:rPr lang="de-DE" altLang="de-DE" dirty="0"/>
              <a:t> SME</a:t>
            </a:r>
          </a:p>
          <a:p>
            <a:pPr lvl="2"/>
            <a:r>
              <a:rPr lang="de-DE" altLang="de-DE" dirty="0" err="1"/>
              <a:t>Allow</a:t>
            </a:r>
            <a:r>
              <a:rPr lang="de-DE" altLang="de-DE" dirty="0"/>
              <a:t> </a:t>
            </a:r>
            <a:r>
              <a:rPr lang="de-DE" altLang="de-DE" dirty="0" err="1"/>
              <a:t>witnessing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reality</a:t>
            </a:r>
            <a:r>
              <a:rPr lang="de-DE" altLang="de-DE" dirty="0"/>
              <a:t> of an </a:t>
            </a:r>
            <a:r>
              <a:rPr lang="de-DE" altLang="de-DE" dirty="0" err="1"/>
              <a:t>exporter</a:t>
            </a:r>
            <a:r>
              <a:rPr lang="de-DE" altLang="de-DE" dirty="0"/>
              <a:t>, and </a:t>
            </a:r>
            <a:r>
              <a:rPr lang="de-DE" altLang="de-DE" dirty="0" err="1"/>
              <a:t>its</a:t>
            </a:r>
            <a:r>
              <a:rPr lang="de-DE" altLang="de-DE" dirty="0"/>
              <a:t> </a:t>
            </a:r>
            <a:r>
              <a:rPr lang="de-DE" altLang="de-DE" dirty="0" err="1"/>
              <a:t>risks</a:t>
            </a:r>
            <a:r>
              <a:rPr lang="de-DE" altLang="de-DE" dirty="0"/>
              <a:t> and </a:t>
            </a:r>
            <a:r>
              <a:rPr lang="de-DE" altLang="de-DE" dirty="0" err="1"/>
              <a:t>challenges</a:t>
            </a:r>
            <a:endParaRPr lang="de-DE" altLang="de-DE" dirty="0"/>
          </a:p>
          <a:p>
            <a:pPr lvl="2"/>
            <a:r>
              <a:rPr lang="de-DE" altLang="de-DE" dirty="0" err="1"/>
              <a:t>beneficial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authority</a:t>
            </a:r>
            <a:r>
              <a:rPr lang="de-DE" altLang="de-DE" dirty="0"/>
              <a:t> and </a:t>
            </a:r>
            <a:r>
              <a:rPr lang="de-DE" altLang="de-DE" dirty="0" err="1"/>
              <a:t>exporter</a:t>
            </a:r>
            <a:r>
              <a:rPr lang="de-DE" altLang="de-DE" dirty="0"/>
              <a:t> </a:t>
            </a:r>
            <a:r>
              <a:rPr lang="de-DE" altLang="de-DE" dirty="0" err="1"/>
              <a:t>alike</a:t>
            </a:r>
            <a:r>
              <a:rPr lang="de-DE" altLang="de-DE" dirty="0"/>
              <a:t> </a:t>
            </a:r>
            <a:r>
              <a:rPr lang="de-DE" altLang="de-DE" dirty="0" err="1"/>
              <a:t>because</a:t>
            </a:r>
            <a:r>
              <a:rPr lang="de-DE" altLang="de-DE" dirty="0"/>
              <a:t> </a:t>
            </a:r>
            <a:r>
              <a:rPr lang="de-DE" altLang="de-DE" dirty="0" err="1"/>
              <a:t>it</a:t>
            </a:r>
            <a:r>
              <a:rPr lang="de-DE" altLang="de-DE" dirty="0"/>
              <a:t> </a:t>
            </a:r>
            <a:r>
              <a:rPr lang="de-DE" altLang="de-DE" dirty="0" err="1"/>
              <a:t>reinforces</a:t>
            </a:r>
            <a:r>
              <a:rPr lang="de-DE" altLang="de-DE" dirty="0"/>
              <a:t> mutual </a:t>
            </a:r>
            <a:r>
              <a:rPr lang="de-DE" altLang="de-DE" dirty="0" err="1"/>
              <a:t>understanding</a:t>
            </a:r>
            <a:r>
              <a:rPr lang="de-DE" altLang="de-DE" dirty="0"/>
              <a:t> and </a:t>
            </a:r>
            <a:r>
              <a:rPr lang="de-DE" altLang="de-DE" dirty="0" err="1"/>
              <a:t>allows</a:t>
            </a:r>
            <a:r>
              <a:rPr lang="de-DE" altLang="de-DE" dirty="0"/>
              <a:t> </a:t>
            </a:r>
            <a:r>
              <a:rPr lang="de-DE" altLang="de-DE" dirty="0" err="1"/>
              <a:t>trust</a:t>
            </a:r>
            <a:r>
              <a:rPr lang="de-DE" altLang="de-DE" dirty="0"/>
              <a:t> </a:t>
            </a:r>
            <a:r>
              <a:rPr lang="de-DE" altLang="de-DE" dirty="0" err="1"/>
              <a:t>builfing</a:t>
            </a:r>
            <a:endParaRPr lang="de-DE" altLang="de-DE" dirty="0"/>
          </a:p>
          <a:p>
            <a:pPr lvl="2"/>
            <a:r>
              <a:rPr lang="de-DE" altLang="de-DE" dirty="0" err="1"/>
              <a:t>offers</a:t>
            </a:r>
            <a:r>
              <a:rPr lang="de-DE" altLang="de-DE" dirty="0"/>
              <a:t> </a:t>
            </a:r>
            <a:r>
              <a:rPr lang="de-DE" altLang="de-DE" dirty="0" err="1"/>
              <a:t>each</a:t>
            </a:r>
            <a:r>
              <a:rPr lang="de-DE" altLang="de-DE" dirty="0"/>
              <a:t> a </a:t>
            </a:r>
            <a:r>
              <a:rPr lang="de-DE" altLang="de-DE" dirty="0" err="1"/>
              <a:t>chance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ask</a:t>
            </a:r>
            <a:r>
              <a:rPr lang="de-DE" altLang="de-DE" dirty="0"/>
              <a:t> </a:t>
            </a:r>
            <a:r>
              <a:rPr lang="de-DE" altLang="de-DE" dirty="0" err="1"/>
              <a:t>questions</a:t>
            </a:r>
            <a:r>
              <a:rPr lang="de-DE" altLang="de-DE" dirty="0"/>
              <a:t> </a:t>
            </a:r>
            <a:r>
              <a:rPr lang="de-DE" altLang="de-DE" dirty="0" err="1"/>
              <a:t>that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relevant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specific</a:t>
            </a:r>
            <a:r>
              <a:rPr lang="de-DE" altLang="de-DE" dirty="0"/>
              <a:t> </a:t>
            </a:r>
            <a:r>
              <a:rPr lang="de-DE" altLang="de-DE" dirty="0" err="1"/>
              <a:t>challenges</a:t>
            </a:r>
            <a:r>
              <a:rPr lang="de-DE" altLang="de-DE" dirty="0"/>
              <a:t> of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exporters</a:t>
            </a:r>
            <a:endParaRPr lang="de-DE" altLang="de-DE" dirty="0"/>
          </a:p>
          <a:p>
            <a:pPr marL="1141412" lvl="2" indent="0">
              <a:buNone/>
            </a:pPr>
            <a:endParaRPr lang="de-DE" altLang="de-DE" dirty="0"/>
          </a:p>
          <a:p>
            <a:pPr lvl="1"/>
            <a:r>
              <a:rPr lang="de-DE" altLang="de-DE" b="1" dirty="0" err="1"/>
              <a:t>Cooperation</a:t>
            </a:r>
            <a:r>
              <a:rPr lang="de-DE" altLang="de-DE" b="1" dirty="0"/>
              <a:t> </a:t>
            </a:r>
            <a:r>
              <a:rPr lang="de-DE" altLang="de-DE" b="1" dirty="0" err="1"/>
              <a:t>with</a:t>
            </a:r>
            <a:r>
              <a:rPr lang="de-DE" altLang="de-DE" b="1" dirty="0"/>
              <a:t> </a:t>
            </a:r>
            <a:r>
              <a:rPr lang="de-DE" altLang="de-DE" b="1" dirty="0" err="1"/>
              <a:t>industry</a:t>
            </a:r>
            <a:r>
              <a:rPr lang="de-DE" altLang="de-DE" b="1" dirty="0"/>
              <a:t> </a:t>
            </a:r>
            <a:r>
              <a:rPr lang="de-DE" altLang="de-DE" b="1" dirty="0" err="1"/>
              <a:t>associations</a:t>
            </a:r>
            <a:endParaRPr lang="de-DE" altLang="de-DE" b="1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91964D-9822-0348-977E-80B6675E5D44}" type="slidenum">
              <a:rPr lang="de-DE" altLang="de-DE" sz="800" smtClean="0">
                <a:solidFill>
                  <a:schemeClr val="bg1"/>
                </a:solidFill>
                <a:latin typeface="Verdana" panose="020B0604030504040204" pitchFamily="34" charset="0"/>
              </a:rPr>
              <a:pPr/>
              <a:t>9</a:t>
            </a:fld>
            <a:endParaRPr lang="de-DE" altLang="de-DE" sz="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85111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678</Words>
  <Application>Microsoft Office PowerPoint</Application>
  <PresentationFormat>On-screen Show (4:3)</PresentationFormat>
  <Paragraphs>118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BundesSans Office</vt:lpstr>
      <vt:lpstr>Calibri</vt:lpstr>
      <vt:lpstr>RR Pioneer</vt:lpstr>
      <vt:lpstr>Times</vt:lpstr>
      <vt:lpstr>Times New Roman</vt:lpstr>
      <vt:lpstr>Verdana</vt:lpstr>
      <vt:lpstr>Wingdings 3</vt:lpstr>
      <vt:lpstr>1_EU-Assistance in Export Control</vt:lpstr>
      <vt:lpstr>Partnership between licensing authorities and industry in implementing the Arms transfers controls :  An Industry Perspective</vt:lpstr>
      <vt:lpstr>Role of Industry in ATT Process</vt:lpstr>
      <vt:lpstr>Effective Processes and ICPs</vt:lpstr>
      <vt:lpstr>Industry Perspective and Drivers for Internal Compliance Programs</vt:lpstr>
      <vt:lpstr>In practice: The importance of ICPs</vt:lpstr>
      <vt:lpstr>Current Challenges and Trends</vt:lpstr>
      <vt:lpstr>Industry Role in Implementing Arms Transfers Controls</vt:lpstr>
      <vt:lpstr>Cooperation with Regulatory Authorities:  Outreach and Proactive Exchanges </vt:lpstr>
      <vt:lpstr>A wide range of possibilities for outreach activities </vt:lpstr>
      <vt:lpstr>Industry not only as “catcher” but also as “pitcher” </vt:lpstr>
      <vt:lpstr>Industry as catalyser of Outreach?</vt:lpstr>
      <vt:lpstr>The “Ideal World” Cooperation with Industry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between licensing authorities and industry in implementing the Arms transfers controls :  An Industry Perspective</dc:title>
  <dc:creator>Rosa Rosanelli</dc:creator>
  <cp:lastModifiedBy>Rosa Rosanelli</cp:lastModifiedBy>
  <cp:revision>1</cp:revision>
  <dcterms:created xsi:type="dcterms:W3CDTF">2021-01-06T11:15:47Z</dcterms:created>
  <dcterms:modified xsi:type="dcterms:W3CDTF">2021-01-06T13:20:58Z</dcterms:modified>
</cp:coreProperties>
</file>