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50" r:id="rId1"/>
  </p:sldMasterIdLst>
  <p:notesMasterIdLst>
    <p:notesMasterId r:id="rId12"/>
  </p:notesMasterIdLst>
  <p:handoutMasterIdLst>
    <p:handoutMasterId r:id="rId13"/>
  </p:handoutMasterIdLst>
  <p:sldIdLst>
    <p:sldId id="260" r:id="rId2"/>
    <p:sldId id="419" r:id="rId3"/>
    <p:sldId id="392" r:id="rId4"/>
    <p:sldId id="478" r:id="rId5"/>
    <p:sldId id="291" r:id="rId6"/>
    <p:sldId id="295" r:id="rId7"/>
    <p:sldId id="486" r:id="rId8"/>
    <p:sldId id="482" r:id="rId9"/>
    <p:sldId id="483" r:id="rId10"/>
    <p:sldId id="297" r:id="rId11"/>
  </p:sldIdLst>
  <p:sldSz cx="9144000" cy="6858000" type="screen4x3"/>
  <p:notesSz cx="6797675" cy="9928225"/>
  <p:defaultTextStyle>
    <a:defPPr>
      <a:defRPr lang="de-DE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43" autoAdjust="0"/>
    <p:restoredTop sz="93383" autoAdjust="0"/>
  </p:normalViewPr>
  <p:slideViewPr>
    <p:cSldViewPr>
      <p:cViewPr varScale="1">
        <p:scale>
          <a:sx n="103" d="100"/>
          <a:sy n="103" d="100"/>
        </p:scale>
        <p:origin x="1776" y="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’en-tête 1">
            <a:extLst>
              <a:ext uri="{FF2B5EF4-FFF2-40B4-BE49-F238E27FC236}">
                <a16:creationId xmlns:a16="http://schemas.microsoft.com/office/drawing/2014/main" id="{8EF87624-374D-124B-AB50-9C01AFBEF443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 smtClean="0">
                <a:latin typeface="Arial" charset="0"/>
                <a:ea typeface="ＭＳ Ｐゴシック" charset="-128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9030DBBC-5DCC-F543-B052-6204962A84E1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 smtClean="0">
                <a:latin typeface="Arial" charset="0"/>
                <a:ea typeface="ＭＳ Ｐゴシック" charset="-128"/>
              </a:defRPr>
            </a:lvl1pPr>
          </a:lstStyle>
          <a:p>
            <a:pPr>
              <a:defRPr/>
            </a:pPr>
            <a:fld id="{6D087556-75F3-0242-8EF6-A117C300488E}" type="datetimeFigureOut">
              <a:rPr lang="fr-FR"/>
              <a:pPr>
                <a:defRPr/>
              </a:pPr>
              <a:t>14/01/2021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908ED0E4-A1C9-BB42-9D08-123632A505B0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9429750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 smtClean="0">
                <a:latin typeface="Arial" charset="0"/>
                <a:ea typeface="ＭＳ Ｐゴシック" charset="-128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A27AD9D8-E6A2-AF4C-B2E7-D2682093B45D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49688" y="9429750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 smtClean="0">
                <a:latin typeface="Arial" charset="0"/>
                <a:ea typeface="ＭＳ Ｐゴシック" charset="-128"/>
              </a:defRPr>
            </a:lvl1pPr>
          </a:lstStyle>
          <a:p>
            <a:pPr>
              <a:defRPr/>
            </a:pPr>
            <a:fld id="{57F2A213-E19B-A449-AFE6-B4B5FE9DB9BB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>
            <a:extLst>
              <a:ext uri="{FF2B5EF4-FFF2-40B4-BE49-F238E27FC236}">
                <a16:creationId xmlns:a16="http://schemas.microsoft.com/office/drawing/2014/main" id="{D3DA51CE-08C3-C643-9F67-99EE40E76A53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6400" cy="496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577" tIns="45789" rIns="91577" bIns="45789" numCol="1" anchor="t" anchorCtr="0" compatLnSpc="1">
            <a:prstTxWarp prst="textNoShape">
              <a:avLst/>
            </a:prstTxWarp>
          </a:bodyPr>
          <a:lstStyle>
            <a:lvl1pPr defTabSz="915988" eaLnBrk="1" hangingPunct="1">
              <a:defRPr sz="1200">
                <a:latin typeface="Times New Roman" panose="02020603050405020304" pitchFamily="18" charset="0"/>
              </a:defRPr>
            </a:lvl1pPr>
          </a:lstStyle>
          <a:p>
            <a:endParaRPr lang="de-DE" altLang="de-DE"/>
          </a:p>
        </p:txBody>
      </p:sp>
      <p:sp>
        <p:nvSpPr>
          <p:cNvPr id="15363" name="Rectangle 3">
            <a:extLst>
              <a:ext uri="{FF2B5EF4-FFF2-40B4-BE49-F238E27FC236}">
                <a16:creationId xmlns:a16="http://schemas.microsoft.com/office/drawing/2014/main" id="{96145BC3-9CA7-6E4D-8A2E-D3E87065F533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3849688" y="0"/>
            <a:ext cx="2946400" cy="496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577" tIns="45789" rIns="91577" bIns="45789" numCol="1" anchor="t" anchorCtr="0" compatLnSpc="1">
            <a:prstTxWarp prst="textNoShape">
              <a:avLst/>
            </a:prstTxWarp>
          </a:bodyPr>
          <a:lstStyle>
            <a:lvl1pPr algn="r" defTabSz="915988" eaLnBrk="1" hangingPunct="1">
              <a:defRPr sz="1200">
                <a:latin typeface="Times New Roman" panose="02020603050405020304" pitchFamily="18" charset="0"/>
              </a:defRPr>
            </a:lvl1pPr>
          </a:lstStyle>
          <a:p>
            <a:endParaRPr lang="de-DE" altLang="de-DE"/>
          </a:p>
        </p:txBody>
      </p:sp>
      <p:sp>
        <p:nvSpPr>
          <p:cNvPr id="9220" name="Rectangle 4">
            <a:extLst>
              <a:ext uri="{FF2B5EF4-FFF2-40B4-BE49-F238E27FC236}">
                <a16:creationId xmlns:a16="http://schemas.microsoft.com/office/drawing/2014/main" id="{DC1EAD85-935B-0F40-8323-24E8BD0ABF6B}"/>
              </a:ext>
            </a:extLst>
          </p:cNvPr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15988" y="744538"/>
            <a:ext cx="4965700" cy="37226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15365" name="Rectangle 5">
            <a:extLst>
              <a:ext uri="{FF2B5EF4-FFF2-40B4-BE49-F238E27FC236}">
                <a16:creationId xmlns:a16="http://schemas.microsoft.com/office/drawing/2014/main" id="{2F107C81-1840-B64C-B714-E0EE2A10B5A3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9450" y="4716463"/>
            <a:ext cx="5438775" cy="4467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577" tIns="45789" rIns="91577" bIns="4578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de-DE" noProof="0"/>
              <a:t>Textmasterformate durch Klicken bearbeiten</a:t>
            </a:r>
          </a:p>
          <a:p>
            <a:pPr lvl="1"/>
            <a:r>
              <a:rPr lang="de-DE" altLang="de-DE" noProof="0"/>
              <a:t>Zweite Ebene</a:t>
            </a:r>
          </a:p>
          <a:p>
            <a:pPr lvl="2"/>
            <a:r>
              <a:rPr lang="de-DE" altLang="de-DE" noProof="0"/>
              <a:t>Dritte Ebene</a:t>
            </a:r>
          </a:p>
          <a:p>
            <a:pPr lvl="3"/>
            <a:r>
              <a:rPr lang="de-DE" altLang="de-DE" noProof="0"/>
              <a:t>Vierte Ebene</a:t>
            </a:r>
          </a:p>
          <a:p>
            <a:pPr lvl="4"/>
            <a:r>
              <a:rPr lang="de-DE" altLang="de-DE" noProof="0"/>
              <a:t>Fünfte Ebene</a:t>
            </a:r>
          </a:p>
        </p:txBody>
      </p:sp>
      <p:sp>
        <p:nvSpPr>
          <p:cNvPr id="15366" name="Rectangle 6">
            <a:extLst>
              <a:ext uri="{FF2B5EF4-FFF2-40B4-BE49-F238E27FC236}">
                <a16:creationId xmlns:a16="http://schemas.microsoft.com/office/drawing/2014/main" id="{11A59B61-8648-3B4A-9AFF-8F1420C1C980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29750"/>
            <a:ext cx="2946400" cy="496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577" tIns="45789" rIns="91577" bIns="45789" numCol="1" anchor="b" anchorCtr="0" compatLnSpc="1">
            <a:prstTxWarp prst="textNoShape">
              <a:avLst/>
            </a:prstTxWarp>
          </a:bodyPr>
          <a:lstStyle>
            <a:lvl1pPr defTabSz="915988" eaLnBrk="1" hangingPunct="1">
              <a:defRPr sz="1200">
                <a:latin typeface="Times New Roman" panose="02020603050405020304" pitchFamily="18" charset="0"/>
              </a:defRPr>
            </a:lvl1pPr>
          </a:lstStyle>
          <a:p>
            <a:endParaRPr lang="de-DE" altLang="de-DE"/>
          </a:p>
        </p:txBody>
      </p:sp>
      <p:sp>
        <p:nvSpPr>
          <p:cNvPr id="15367" name="Rectangle 7">
            <a:extLst>
              <a:ext uri="{FF2B5EF4-FFF2-40B4-BE49-F238E27FC236}">
                <a16:creationId xmlns:a16="http://schemas.microsoft.com/office/drawing/2014/main" id="{8C3B367F-7C6A-704C-A490-59B7FF01C36D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49688" y="9429750"/>
            <a:ext cx="2946400" cy="496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577" tIns="45789" rIns="91577" bIns="45789" numCol="1" anchor="b" anchorCtr="0" compatLnSpc="1">
            <a:prstTxWarp prst="textNoShape">
              <a:avLst/>
            </a:prstTxWarp>
          </a:bodyPr>
          <a:lstStyle>
            <a:lvl1pPr algn="r" defTabSz="915988" eaLnBrk="1" hangingPunct="1">
              <a:defRPr sz="1200">
                <a:latin typeface="Times New Roman" panose="02020603050405020304" pitchFamily="18" charset="0"/>
              </a:defRPr>
            </a:lvl1pPr>
          </a:lstStyle>
          <a:p>
            <a:fld id="{D0C8E8DD-5349-DE44-AA7B-C192B2CC81BD}" type="slidenum">
              <a:rPr lang="de-DE" altLang="de-DE"/>
              <a:pPr/>
              <a:t>‹N°›</a:t>
            </a:fld>
            <a:endParaRPr lang="de-DE" altLang="de-D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Tijdelijke aanduiding voor dia-afbeelding 1">
            <a:extLst>
              <a:ext uri="{FF2B5EF4-FFF2-40B4-BE49-F238E27FC236}">
                <a16:creationId xmlns:a16="http://schemas.microsoft.com/office/drawing/2014/main" id="{34854DC9-C158-4EBA-9054-6F470F3A901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7575" y="744538"/>
            <a:ext cx="4962525" cy="3722687"/>
          </a:xfrm>
          <a:ln/>
        </p:spPr>
      </p:sp>
      <p:sp>
        <p:nvSpPr>
          <p:cNvPr id="32771" name="Tijdelijke aanduiding voor notities 2">
            <a:extLst>
              <a:ext uri="{FF2B5EF4-FFF2-40B4-BE49-F238E27FC236}">
                <a16:creationId xmlns:a16="http://schemas.microsoft.com/office/drawing/2014/main" id="{0E081B69-FD5F-434C-98B0-7B4D012EF7B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nl-NL">
              <a:ea typeface="ＭＳ Ｐゴシック" panose="020B0600070205080204" pitchFamily="34" charset="-128"/>
            </a:endParaRPr>
          </a:p>
          <a:p>
            <a:endParaRPr lang="nl-NL" altLang="nl-NL">
              <a:ea typeface="ＭＳ Ｐゴシック" panose="020B0600070205080204" pitchFamily="34" charset="-128"/>
            </a:endParaRPr>
          </a:p>
        </p:txBody>
      </p:sp>
      <p:sp>
        <p:nvSpPr>
          <p:cNvPr id="32772" name="Tijdelijke aanduiding voor dianummer 3">
            <a:extLst>
              <a:ext uri="{FF2B5EF4-FFF2-40B4-BE49-F238E27FC236}">
                <a16:creationId xmlns:a16="http://schemas.microsoft.com/office/drawing/2014/main" id="{4D5CE56D-2DB5-4E1F-93E3-2C0EDFC1117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20000"/>
              </a:spcBef>
            </a:pPr>
            <a:fld id="{1D5638AD-AE40-4DD4-A4E3-172001B968BC}" type="slidenum">
              <a:rPr lang="nl-NL" altLang="nl-NL"/>
              <a:pPr>
                <a:spcBef>
                  <a:spcPct val="20000"/>
                </a:spcBef>
              </a:pPr>
              <a:t>2</a:t>
            </a:fld>
            <a:endParaRPr lang="nl-NL" altLang="nl-NL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>
          <a:xfrm>
            <a:off x="917575" y="744538"/>
            <a:ext cx="4962525" cy="3722687"/>
          </a:xfrm>
        </p:spPr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Team POSS is a specialist team and responsible for supervisory /or company audits and investigations of strategic trade control legislation and related economic offences; Strategic Goods (Military and Dual-Use); Chemical Weapons Convention; Sanctions/Embargoes (UNSCR’s, EU Sanctions/Weapon embargoes). Although it’s a Custom team, all activities we do are for MFA and we are not involved in the let’s say normal Customs activities like border controls.</a:t>
            </a:r>
          </a:p>
          <a:p>
            <a:endParaRPr lang="en-US" dirty="0"/>
          </a:p>
          <a:p>
            <a:r>
              <a:rPr lang="en-US" dirty="0"/>
              <a:t>Individual - Project based</a:t>
            </a:r>
          </a:p>
          <a:p>
            <a:r>
              <a:rPr lang="en-US" dirty="0"/>
              <a:t>Regular company audits </a:t>
            </a:r>
          </a:p>
          <a:p>
            <a:r>
              <a:rPr lang="en-US" dirty="0"/>
              <a:t>   (client image data base)</a:t>
            </a:r>
          </a:p>
          <a:p>
            <a:r>
              <a:rPr lang="en-US" dirty="0"/>
              <a:t>Request MEA or MFA</a:t>
            </a:r>
          </a:p>
          <a:p>
            <a:r>
              <a:rPr lang="en-US" dirty="0"/>
              <a:t>Denial Notification - Catch-</a:t>
            </a:r>
            <a:r>
              <a:rPr lang="en-US" dirty="0" err="1"/>
              <a:t>Alls</a:t>
            </a:r>
            <a:endParaRPr lang="en-US" dirty="0"/>
          </a:p>
          <a:p>
            <a:r>
              <a:rPr lang="en-US" dirty="0"/>
              <a:t>Request or official report Intelligence Service</a:t>
            </a:r>
          </a:p>
          <a:p>
            <a:r>
              <a:rPr lang="en-US" dirty="0"/>
              <a:t>Information from other countries</a:t>
            </a:r>
          </a:p>
          <a:p>
            <a:r>
              <a:rPr lang="en-US" dirty="0"/>
              <a:t>Information Customs departments</a:t>
            </a:r>
          </a:p>
          <a:p>
            <a:endParaRPr lang="en-US" dirty="0"/>
          </a:p>
          <a:p>
            <a:r>
              <a:rPr lang="en-US" dirty="0"/>
              <a:t>Thematic approach (Biotech; Iran; DPRK; </a:t>
            </a:r>
            <a:r>
              <a:rPr lang="en-US" dirty="0" err="1"/>
              <a:t>Aluminium</a:t>
            </a:r>
            <a:r>
              <a:rPr lang="en-US" dirty="0"/>
              <a:t>; Chemical Industry; Second hand/surplus ML items; Biological agents; Russia)</a:t>
            </a:r>
          </a:p>
          <a:p>
            <a:r>
              <a:rPr lang="en-US" dirty="0"/>
              <a:t>Role and aim of company audits:</a:t>
            </a:r>
          </a:p>
          <a:p>
            <a:pPr eaLnBrk="1" hangingPunct="1">
              <a:buFontTx/>
              <a:buChar char="•"/>
            </a:pPr>
            <a:r>
              <a:rPr lang="en-GB" altLang="nl-NL" sz="1200" dirty="0">
                <a:solidFill>
                  <a:srgbClr val="002060"/>
                </a:solidFill>
              </a:rPr>
              <a:t>Client image</a:t>
            </a:r>
          </a:p>
          <a:p>
            <a:pPr eaLnBrk="1" hangingPunct="1">
              <a:buFontTx/>
              <a:buChar char="•"/>
            </a:pPr>
            <a:r>
              <a:rPr lang="en-GB" altLang="nl-NL" sz="1200" dirty="0">
                <a:solidFill>
                  <a:srgbClr val="002060"/>
                </a:solidFill>
              </a:rPr>
              <a:t>Prevention</a:t>
            </a:r>
          </a:p>
          <a:p>
            <a:pPr eaLnBrk="1" hangingPunct="1">
              <a:buFontTx/>
              <a:buChar char="•"/>
            </a:pPr>
            <a:r>
              <a:rPr lang="en-GB" altLang="nl-NL" sz="1200" dirty="0">
                <a:solidFill>
                  <a:srgbClr val="002060"/>
                </a:solidFill>
              </a:rPr>
              <a:t>Awareness / outreach</a:t>
            </a:r>
          </a:p>
          <a:p>
            <a:pPr eaLnBrk="1" hangingPunct="1">
              <a:buFontTx/>
              <a:buChar char="•"/>
            </a:pPr>
            <a:r>
              <a:rPr lang="en-GB" altLang="nl-NL" sz="1200" dirty="0">
                <a:solidFill>
                  <a:srgbClr val="002060"/>
                </a:solidFill>
              </a:rPr>
              <a:t>Detection</a:t>
            </a:r>
          </a:p>
          <a:p>
            <a:pPr eaLnBrk="1" hangingPunct="1">
              <a:buFontTx/>
              <a:buChar char="•"/>
            </a:pPr>
            <a:r>
              <a:rPr lang="en-GB" altLang="nl-NL" sz="1200" dirty="0">
                <a:solidFill>
                  <a:srgbClr val="002060"/>
                </a:solidFill>
              </a:rPr>
              <a:t>Compliance</a:t>
            </a:r>
          </a:p>
          <a:p>
            <a:pPr eaLnBrk="1" hangingPunct="1">
              <a:buFontTx/>
              <a:buChar char="•"/>
            </a:pPr>
            <a:r>
              <a:rPr lang="en-GB" altLang="nl-NL" sz="1200" dirty="0">
                <a:solidFill>
                  <a:srgbClr val="002060"/>
                </a:solidFill>
              </a:rPr>
              <a:t>Cooperation with Industry/Branch associations</a:t>
            </a:r>
          </a:p>
          <a:p>
            <a:pPr eaLnBrk="1" hangingPunct="1">
              <a:buFontTx/>
              <a:buChar char="•"/>
            </a:pPr>
            <a:r>
              <a:rPr lang="en-GB" altLang="nl-NL" sz="1200" dirty="0">
                <a:solidFill>
                  <a:srgbClr val="002060"/>
                </a:solidFill>
              </a:rPr>
              <a:t>Information position</a:t>
            </a:r>
          </a:p>
          <a:p>
            <a:pPr eaLnBrk="1" hangingPunct="1">
              <a:buFontTx/>
              <a:buChar char="•"/>
            </a:pPr>
            <a:r>
              <a:rPr lang="en-GB" altLang="nl-NL" sz="1200" dirty="0">
                <a:solidFill>
                  <a:srgbClr val="002060"/>
                </a:solidFill>
              </a:rPr>
              <a:t>Insight in trade flows / particular branches of Industry</a:t>
            </a:r>
          </a:p>
          <a:p>
            <a:pPr eaLnBrk="1" hangingPunct="1">
              <a:buFontTx/>
              <a:buChar char="•"/>
            </a:pPr>
            <a:r>
              <a:rPr lang="en-GB" altLang="nl-NL" sz="1200" dirty="0">
                <a:solidFill>
                  <a:srgbClr val="002060"/>
                </a:solidFill>
              </a:rPr>
              <a:t>Contributing to Risk Management</a:t>
            </a:r>
            <a:endParaRPr lang="nl-NL" altLang="nl-NL" sz="1200" dirty="0">
              <a:solidFill>
                <a:srgbClr val="002060"/>
              </a:solidFill>
            </a:endParaRPr>
          </a:p>
          <a:p>
            <a:pPr algn="ctr" eaLnBrk="1" hangingPunct="1">
              <a:buFont typeface="Wingdings 3" panose="05040102010807070707" pitchFamily="18" charset="2"/>
              <a:buNone/>
            </a:pPr>
            <a:r>
              <a:rPr lang="nl-NL" altLang="nl-NL" dirty="0">
                <a:solidFill>
                  <a:srgbClr val="FFFF00"/>
                </a:solidFill>
              </a:rPr>
              <a:t> </a:t>
            </a:r>
            <a:endParaRPr lang="en-US" dirty="0"/>
          </a:p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0C8E8DD-5349-DE44-AA7B-C192B2CC81BD}" type="slidenum">
              <a:rPr lang="de-DE" altLang="de-DE" smtClean="0"/>
              <a:pPr/>
              <a:t>3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196975667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jdelijke aanduiding voor dia-afbeelding 1">
            <a:extLst>
              <a:ext uri="{FF2B5EF4-FFF2-40B4-BE49-F238E27FC236}">
                <a16:creationId xmlns:a16="http://schemas.microsoft.com/office/drawing/2014/main" id="{4514FAB3-EF42-4C11-A39D-27E7BC0E8B7C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xfrm>
            <a:off x="917575" y="744538"/>
            <a:ext cx="4962525" cy="3722687"/>
          </a:xfrm>
          <a:ln/>
        </p:spPr>
      </p:sp>
      <p:sp>
        <p:nvSpPr>
          <p:cNvPr id="9219" name="Tijdelijke aanduiding voor notities 2">
            <a:extLst>
              <a:ext uri="{FF2B5EF4-FFF2-40B4-BE49-F238E27FC236}">
                <a16:creationId xmlns:a16="http://schemas.microsoft.com/office/drawing/2014/main" id="{7A04CAC2-43E3-4CC8-99A1-1A140F120C5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nl-NL" altLang="nl-NL" dirty="0">
              <a:ea typeface="ＭＳ Ｐゴシック" panose="020B0600070205080204" pitchFamily="34" charset="-128"/>
            </a:endParaRPr>
          </a:p>
        </p:txBody>
      </p:sp>
      <p:sp>
        <p:nvSpPr>
          <p:cNvPr id="9220" name="Tijdelijke aanduiding voor dianummer 3">
            <a:extLst>
              <a:ext uri="{FF2B5EF4-FFF2-40B4-BE49-F238E27FC236}">
                <a16:creationId xmlns:a16="http://schemas.microsoft.com/office/drawing/2014/main" id="{31C31546-E6A0-4477-BFBD-0141A10C107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fld id="{4C4897E9-7AE0-4352-A4B8-832B4C65B1D9}" type="slidenum">
              <a:rPr lang="en-US" altLang="nl-NL"/>
              <a:pPr/>
              <a:t>4</a:t>
            </a:fld>
            <a:endParaRPr lang="en-US" altLang="nl-NL"/>
          </a:p>
        </p:txBody>
      </p:sp>
    </p:spTree>
    <p:extLst>
      <p:ext uri="{BB962C8B-B14F-4D97-AF65-F5344CB8AC3E}">
        <p14:creationId xmlns:p14="http://schemas.microsoft.com/office/powerpoint/2010/main" val="238338338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>
          <a:xfrm>
            <a:off x="917575" y="744538"/>
            <a:ext cx="4962525" cy="3722687"/>
          </a:xfrm>
        </p:spPr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0C8E8DD-5349-DE44-AA7B-C192B2CC81BD}" type="slidenum">
              <a:rPr lang="de-DE" altLang="de-DE" smtClean="0"/>
              <a:pPr/>
              <a:t>5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185892530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>
          <a:xfrm>
            <a:off x="917575" y="744538"/>
            <a:ext cx="4962525" cy="3722687"/>
          </a:xfrm>
        </p:spPr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0C8E8DD-5349-DE44-AA7B-C192B2CC81BD}" type="slidenum">
              <a:rPr lang="de-DE" altLang="de-DE" smtClean="0"/>
              <a:pPr/>
              <a:t>6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290343893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>
          <a:xfrm>
            <a:off x="917575" y="744538"/>
            <a:ext cx="4962525" cy="3722687"/>
          </a:xfrm>
        </p:spPr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0C8E8DD-5349-DE44-AA7B-C192B2CC81BD}" type="slidenum">
              <a:rPr lang="de-DE" altLang="de-DE" smtClean="0"/>
              <a:pPr/>
              <a:t>7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107947769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>
          <a:xfrm>
            <a:off x="917575" y="744538"/>
            <a:ext cx="4962525" cy="3722687"/>
          </a:xfrm>
        </p:spPr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nl-NL" altLang="nl-NL" dirty="0">
              <a:solidFill>
                <a:srgbClr val="0070C0"/>
              </a:solidFill>
            </a:endParaRPr>
          </a:p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0C8E8DD-5349-DE44-AA7B-C192B2CC81BD}" type="slidenum">
              <a:rPr lang="de-DE" altLang="de-DE" smtClean="0"/>
              <a:pPr/>
              <a:t>9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226564660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hyperlink" Target="https://export-control.jrc.ec.europa.eu/" TargetMode="External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3" descr="Flagge_Verlauf_15_Prozent">
            <a:extLst>
              <a:ext uri="{FF2B5EF4-FFF2-40B4-BE49-F238E27FC236}">
                <a16:creationId xmlns:a16="http://schemas.microsoft.com/office/drawing/2014/main" id="{277050E7-DB15-2944-98AE-E02D82FC20E3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1962150"/>
            <a:ext cx="9144000" cy="4895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54">
            <a:extLst>
              <a:ext uri="{FF2B5EF4-FFF2-40B4-BE49-F238E27FC236}">
                <a16:creationId xmlns:a16="http://schemas.microsoft.com/office/drawing/2014/main" id="{1F5C43BD-43EF-AF44-AD20-A41F3D1AE79D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0" y="1177925"/>
            <a:ext cx="9144000" cy="719138"/>
          </a:xfrm>
          <a:prstGeom prst="rect">
            <a:avLst/>
          </a:prstGeom>
          <a:solidFill>
            <a:srgbClr val="3333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endParaRPr lang="de-DE" altLang="de-DE"/>
          </a:p>
        </p:txBody>
      </p:sp>
      <p:sp>
        <p:nvSpPr>
          <p:cNvPr id="6" name="Text Box 6">
            <a:extLst>
              <a:ext uri="{FF2B5EF4-FFF2-40B4-BE49-F238E27FC236}">
                <a16:creationId xmlns:a16="http://schemas.microsoft.com/office/drawing/2014/main" id="{A399AD9E-A7F4-EC43-BCC9-A20B54B64B3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74925" y="5913438"/>
            <a:ext cx="6408738" cy="468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GB" altLang="fr-FR" b="1" u="sng">
                <a:hlinkClick r:id="rId3"/>
              </a:rPr>
              <a:t>https://export-control.jrc.ec.europa.eu/</a:t>
            </a:r>
            <a:r>
              <a:rPr lang="en-GB" altLang="fr-FR"/>
              <a:t> </a:t>
            </a:r>
            <a:endParaRPr lang="de-DE" altLang="de-DE" sz="1800">
              <a:solidFill>
                <a:srgbClr val="3333CC"/>
              </a:solidFill>
              <a:latin typeface="Verdana" panose="020B0604030504040204" pitchFamily="34" charset="0"/>
            </a:endParaRPr>
          </a:p>
        </p:txBody>
      </p:sp>
      <p:sp>
        <p:nvSpPr>
          <p:cNvPr id="7" name="Rectangle 66">
            <a:extLst>
              <a:ext uri="{FF2B5EF4-FFF2-40B4-BE49-F238E27FC236}">
                <a16:creationId xmlns:a16="http://schemas.microsoft.com/office/drawing/2014/main" id="{F9603DA4-9212-E144-8BFB-C6B242440ACE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74613" y="973138"/>
            <a:ext cx="1689100" cy="198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defRPr/>
            </a:pPr>
            <a:r>
              <a:rPr lang="en-GB" altLang="de-DE" sz="700" b="1" dirty="0">
                <a:latin typeface="Calibri" panose="020F0502020204030204" pitchFamily="34" charset="0"/>
              </a:rPr>
              <a:t>This project is funded by the EU  </a:t>
            </a:r>
          </a:p>
        </p:txBody>
      </p:sp>
      <p:pic>
        <p:nvPicPr>
          <p:cNvPr id="8" name="Image 9" descr="BAFA_Office_Farbe_en">
            <a:extLst>
              <a:ext uri="{FF2B5EF4-FFF2-40B4-BE49-F238E27FC236}">
                <a16:creationId xmlns:a16="http://schemas.microsoft.com/office/drawing/2014/main" id="{AAEAE329-3F83-CB4D-AF37-09F44F733FE2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708775" y="153988"/>
            <a:ext cx="1439863" cy="833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6868" name="Rectangle 4"/>
          <p:cNvSpPr>
            <a:spLocks noGrp="1" noChangeArrowheads="1"/>
          </p:cNvSpPr>
          <p:nvPr>
            <p:ph type="ctrTitle"/>
          </p:nvPr>
        </p:nvSpPr>
        <p:spPr>
          <a:xfrm>
            <a:off x="1042988" y="2463800"/>
            <a:ext cx="7593012" cy="719138"/>
          </a:xfrm>
        </p:spPr>
        <p:txBody>
          <a:bodyPr/>
          <a:lstStyle>
            <a:lvl1pPr>
              <a:defRPr sz="3600" b="0">
                <a:solidFill>
                  <a:srgbClr val="333399"/>
                </a:solidFill>
              </a:defRPr>
            </a:lvl1pPr>
          </a:lstStyle>
          <a:p>
            <a:pPr lvl="0"/>
            <a:r>
              <a:rPr lang="de-DE" altLang="de-DE" noProof="0" dirty="0"/>
              <a:t>Mastertitelformat bearbeiten</a:t>
            </a:r>
          </a:p>
        </p:txBody>
      </p:sp>
      <p:sp>
        <p:nvSpPr>
          <p:cNvPr id="36869" name="Rectangle 5"/>
          <p:cNvSpPr>
            <a:spLocks noGrp="1" noChangeArrowheads="1"/>
          </p:cNvSpPr>
          <p:nvPr>
            <p:ph type="subTitle" idx="1"/>
          </p:nvPr>
        </p:nvSpPr>
        <p:spPr>
          <a:xfrm>
            <a:off x="1042988" y="3417888"/>
            <a:ext cx="7593012" cy="431800"/>
          </a:xfrm>
        </p:spPr>
        <p:txBody>
          <a:bodyPr lIns="36000" tIns="36000" rIns="36000" bIns="36000"/>
          <a:lstStyle>
            <a:lvl1pPr marL="0" indent="0">
              <a:buFont typeface="Wingdings 3" pitchFamily="18" charset="2"/>
              <a:buNone/>
              <a:defRPr sz="2000"/>
            </a:lvl1pPr>
          </a:lstStyle>
          <a:p>
            <a:pPr lvl="0"/>
            <a:endParaRPr lang="de-DE" altLang="de-DE" noProof="0" dirty="0"/>
          </a:p>
        </p:txBody>
      </p:sp>
    </p:spTree>
    <p:extLst>
      <p:ext uri="{BB962C8B-B14F-4D97-AF65-F5344CB8AC3E}">
        <p14:creationId xmlns:p14="http://schemas.microsoft.com/office/powerpoint/2010/main" val="3306297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4" name="Rectangle 7">
            <a:extLst>
              <a:ext uri="{FF2B5EF4-FFF2-40B4-BE49-F238E27FC236}">
                <a16:creationId xmlns:a16="http://schemas.microsoft.com/office/drawing/2014/main" id="{4DFD1B12-309F-954F-9FE5-A23B954912E0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altLang="de-DE"/>
          </a:p>
        </p:txBody>
      </p:sp>
      <p:sp>
        <p:nvSpPr>
          <p:cNvPr id="5" name="Rectangle 8">
            <a:extLst>
              <a:ext uri="{FF2B5EF4-FFF2-40B4-BE49-F238E27FC236}">
                <a16:creationId xmlns:a16="http://schemas.microsoft.com/office/drawing/2014/main" id="{8E04ABA1-1B52-9E4A-8FC4-477F48E87AED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46D043F-EB4A-794A-ABDE-E109E1E03E41}" type="slidenum">
              <a:rPr lang="de-DE" altLang="de-DE"/>
              <a:pPr>
                <a:defRPr/>
              </a:pPr>
              <a:t>‹N°›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31663776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3">
            <a:extLst>
              <a:ext uri="{FF2B5EF4-FFF2-40B4-BE49-F238E27FC236}">
                <a16:creationId xmlns:a16="http://schemas.microsoft.com/office/drawing/2014/main" id="{DFEF0626-EEBF-344D-94C2-63AEC22E086F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1258888" y="2068513"/>
            <a:ext cx="7634287" cy="45132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80147" tIns="40074" rIns="80147" bIns="40074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kumimoji="1" lang="en-US" altLang="de-DE" sz="1800" b="1">
                <a:latin typeface="BundesSans Office" pitchFamily="34" charset="0"/>
              </a:rPr>
              <a:t>Contact: </a:t>
            </a:r>
          </a:p>
          <a:p>
            <a:pPr eaLnBrk="1" hangingPunct="1"/>
            <a:endParaRPr kumimoji="1" lang="en-US" altLang="de-DE" sz="1800" b="1">
              <a:latin typeface="BundesSans Office" pitchFamily="34" charset="0"/>
            </a:endParaRPr>
          </a:p>
          <a:p>
            <a:pPr eaLnBrk="1" hangingPunct="1"/>
            <a:r>
              <a:rPr kumimoji="1" lang="en-US" altLang="de-DE" sz="1800" b="1">
                <a:latin typeface="BundesSans Office" pitchFamily="34" charset="0"/>
              </a:rPr>
              <a:t>NN</a:t>
            </a:r>
          </a:p>
          <a:p>
            <a:pPr eaLnBrk="1" hangingPunct="1"/>
            <a:r>
              <a:rPr kumimoji="1" lang="en-US" altLang="de-DE" sz="1800">
                <a:latin typeface="BundesSans Office" pitchFamily="34" charset="0"/>
              </a:rPr>
              <a:t>Division/Department</a:t>
            </a:r>
          </a:p>
          <a:p>
            <a:pPr eaLnBrk="1" hangingPunct="1"/>
            <a:r>
              <a:rPr kumimoji="1" lang="en-US" altLang="de-DE" sz="1800">
                <a:latin typeface="BundesSans Office" pitchFamily="34" charset="0"/>
              </a:rPr>
              <a:t>Authority</a:t>
            </a:r>
          </a:p>
          <a:p>
            <a:pPr eaLnBrk="1" hangingPunct="1"/>
            <a:r>
              <a:rPr kumimoji="1" lang="en-US" altLang="de-DE" sz="1800">
                <a:latin typeface="BundesSans Office" pitchFamily="34" charset="0"/>
              </a:rPr>
              <a:t>Title</a:t>
            </a:r>
          </a:p>
          <a:p>
            <a:pPr eaLnBrk="1" hangingPunct="1"/>
            <a:r>
              <a:rPr kumimoji="1" lang="en-US" altLang="de-DE" sz="1800">
                <a:latin typeface="BundesSans Office" pitchFamily="34" charset="0"/>
              </a:rPr>
              <a:t>Phone:	</a:t>
            </a:r>
          </a:p>
          <a:p>
            <a:pPr eaLnBrk="1" hangingPunct="1"/>
            <a:r>
              <a:rPr kumimoji="1" lang="en-US" altLang="de-DE" sz="1800">
                <a:latin typeface="BundesSans Office" pitchFamily="34" charset="0"/>
              </a:rPr>
              <a:t>E-mail: 	</a:t>
            </a:r>
          </a:p>
          <a:p>
            <a:pPr eaLnBrk="1" hangingPunct="1"/>
            <a:endParaRPr kumimoji="1" lang="en-US" altLang="de-DE" sz="1800">
              <a:latin typeface="BundesSans Office" pitchFamily="34" charset="0"/>
            </a:endParaRPr>
          </a:p>
          <a:p>
            <a:pPr eaLnBrk="1" hangingPunct="1"/>
            <a:r>
              <a:rPr kumimoji="1" lang="en-US" altLang="de-DE" sz="1800" b="1">
                <a:latin typeface="BundesSans Office" pitchFamily="34" charset="0"/>
              </a:rPr>
              <a:t>EU-Outreach </a:t>
            </a:r>
          </a:p>
          <a:p>
            <a:pPr eaLnBrk="1" hangingPunct="1"/>
            <a:r>
              <a:rPr kumimoji="1" lang="en-US" altLang="de-DE" sz="1800">
                <a:latin typeface="BundesSans Office" pitchFamily="34" charset="0"/>
              </a:rPr>
              <a:t>German Federal Office for Economic Affairs and Export Control (BAFA)</a:t>
            </a:r>
          </a:p>
          <a:p>
            <a:pPr eaLnBrk="1" hangingPunct="1"/>
            <a:r>
              <a:rPr kumimoji="1" lang="en-US" altLang="de-DE" sz="1800">
                <a:latin typeface="BundesSans Office" pitchFamily="34" charset="0"/>
              </a:rPr>
              <a:t>Phone: 	+49 (0)6196 908 2602</a:t>
            </a:r>
          </a:p>
          <a:p>
            <a:pPr eaLnBrk="1" hangingPunct="1"/>
            <a:r>
              <a:rPr kumimoji="1" lang="en-US" altLang="de-DE" sz="1800">
                <a:latin typeface="BundesSans Office" pitchFamily="34" charset="0"/>
              </a:rPr>
              <a:t>E-mail:	att@bafa.bund.de</a:t>
            </a:r>
          </a:p>
          <a:p>
            <a:pPr eaLnBrk="1" hangingPunct="1"/>
            <a:r>
              <a:rPr kumimoji="1" lang="en-US" altLang="de-DE" sz="1800">
                <a:latin typeface="BundesSans Office" pitchFamily="34" charset="0"/>
              </a:rPr>
              <a:t>Website:</a:t>
            </a:r>
            <a:r>
              <a:rPr kumimoji="1" lang="en-US" altLang="de-DE" sz="1800" b="1">
                <a:latin typeface="BundesSans Office" pitchFamily="34" charset="0"/>
              </a:rPr>
              <a:t> </a:t>
            </a:r>
            <a:r>
              <a:rPr kumimoji="1" lang="en-US" altLang="de-DE" sz="1800">
                <a:latin typeface="BundesSans Office" pitchFamily="34" charset="0"/>
              </a:rPr>
              <a:t>https://export-control.jrc.ec.europa.eu/ 	http://www.bafa.eu/bafa/en/export_control/eu-</a:t>
            </a:r>
            <a:r>
              <a:rPr kumimoji="1" lang="lv-LV" altLang="de-DE" sz="1800">
                <a:latin typeface="BundesSans Office" pitchFamily="34" charset="0"/>
              </a:rPr>
              <a:t>	</a:t>
            </a:r>
            <a:r>
              <a:rPr kumimoji="1" lang="en-US" altLang="de-DE" sz="1800">
                <a:latin typeface="BundesSans Office" pitchFamily="34" charset="0"/>
              </a:rPr>
              <a:t>outreach/index.html	</a:t>
            </a:r>
          </a:p>
        </p:txBody>
      </p:sp>
      <p:sp>
        <p:nvSpPr>
          <p:cNvPr id="6" name="Inhaltsplatzhalter 2"/>
          <p:cNvSpPr>
            <a:spLocks noGrp="1"/>
          </p:cNvSpPr>
          <p:nvPr>
            <p:ph idx="1"/>
          </p:nvPr>
        </p:nvSpPr>
        <p:spPr>
          <a:xfrm>
            <a:off x="611188" y="1341438"/>
            <a:ext cx="8097837" cy="534987"/>
          </a:xfrm>
        </p:spPr>
        <p:txBody>
          <a:bodyPr/>
          <a:lstStyle/>
          <a:p>
            <a:r>
              <a:rPr lang="de-DE" altLang="en-US" dirty="0" err="1"/>
              <a:t>Thank</a:t>
            </a:r>
            <a:r>
              <a:rPr lang="de-DE" altLang="en-US" dirty="0"/>
              <a:t> </a:t>
            </a:r>
            <a:r>
              <a:rPr lang="de-DE" altLang="en-US" dirty="0" err="1"/>
              <a:t>you</a:t>
            </a:r>
            <a:r>
              <a:rPr lang="de-DE" altLang="en-US" dirty="0"/>
              <a:t> </a:t>
            </a:r>
            <a:r>
              <a:rPr lang="de-DE" altLang="en-US" dirty="0" err="1"/>
              <a:t>for</a:t>
            </a:r>
            <a:r>
              <a:rPr lang="de-DE" altLang="en-US" dirty="0"/>
              <a:t> </a:t>
            </a:r>
            <a:r>
              <a:rPr lang="de-DE" altLang="en-US" dirty="0" err="1"/>
              <a:t>your</a:t>
            </a:r>
            <a:r>
              <a:rPr lang="de-DE" altLang="en-US" dirty="0"/>
              <a:t> </a:t>
            </a:r>
            <a:r>
              <a:rPr lang="de-DE" altLang="en-US" dirty="0" err="1"/>
              <a:t>attention</a:t>
            </a:r>
            <a:r>
              <a:rPr lang="de-DE" altLang="en-US" dirty="0"/>
              <a:t>!</a:t>
            </a:r>
          </a:p>
          <a:p>
            <a:endParaRPr lang="en-GB" altLang="en-US" dirty="0"/>
          </a:p>
        </p:txBody>
      </p:sp>
      <p:sp>
        <p:nvSpPr>
          <p:cNvPr id="4" name="Rectangle 8">
            <a:extLst>
              <a:ext uri="{FF2B5EF4-FFF2-40B4-BE49-F238E27FC236}">
                <a16:creationId xmlns:a16="http://schemas.microsoft.com/office/drawing/2014/main" id="{E79F30BA-5FED-1F4F-9129-3A23F3CAC0F1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F409C0-0C01-A146-B4F3-959CC5A56DF2}" type="slidenum">
              <a:rPr lang="de-DE" altLang="de-DE"/>
              <a:pPr>
                <a:defRPr/>
              </a:pPr>
              <a:t>‹N°›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410700682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9E8F4A84-9C3D-4232-AF11-37AAB7E9BCF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8C24E12-52AC-482C-B228-52071CA3CD10}" type="datetime1">
              <a:rPr lang="nl-NL"/>
              <a:pPr>
                <a:defRPr/>
              </a:pPr>
              <a:t>14-1-2021</a:t>
            </a:fld>
            <a:endParaRPr lang="nl-NL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2A2A915F-334B-417B-B574-BB4F1E42C8D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B471A325-9652-40CB-840B-37348E7AAFB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E6931E1-1380-445F-A592-D7C7A0EC54BB}" type="slidenum">
              <a:rPr lang="nl-NL" altLang="nl-NL"/>
              <a:pPr/>
              <a:t>‹N°›</a:t>
            </a:fld>
            <a:endParaRPr lang="nl-NL" altLang="nl-NL"/>
          </a:p>
        </p:txBody>
      </p:sp>
    </p:spTree>
    <p:extLst>
      <p:ext uri="{BB962C8B-B14F-4D97-AF65-F5344CB8AC3E}">
        <p14:creationId xmlns:p14="http://schemas.microsoft.com/office/powerpoint/2010/main" val="16955336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6">
            <a:extLst>
              <a:ext uri="{FF2B5EF4-FFF2-40B4-BE49-F238E27FC236}">
                <a16:creationId xmlns:a16="http://schemas.microsoft.com/office/drawing/2014/main" id="{01568D7F-A020-424C-8BF1-44F33DE0FE82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74613" y="973138"/>
            <a:ext cx="1689100" cy="198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defRPr/>
            </a:pPr>
            <a:r>
              <a:rPr lang="en-GB" altLang="de-DE" sz="700" b="1" dirty="0">
                <a:latin typeface="Calibri" panose="020F0502020204030204" pitchFamily="34" charset="0"/>
              </a:rPr>
              <a:t>This project is funded by the EU  </a:t>
            </a: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5" name="Rectangle 7">
            <a:extLst>
              <a:ext uri="{FF2B5EF4-FFF2-40B4-BE49-F238E27FC236}">
                <a16:creationId xmlns:a16="http://schemas.microsoft.com/office/drawing/2014/main" id="{BCE57F8D-A63D-6E46-9B4B-9BDF63745E75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altLang="de-DE"/>
          </a:p>
        </p:txBody>
      </p:sp>
      <p:sp>
        <p:nvSpPr>
          <p:cNvPr id="6" name="Rectangle 8">
            <a:extLst>
              <a:ext uri="{FF2B5EF4-FFF2-40B4-BE49-F238E27FC236}">
                <a16:creationId xmlns:a16="http://schemas.microsoft.com/office/drawing/2014/main" id="{FCA70355-EA02-1043-890F-4EF74EB45C9F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12A602-B05C-8440-8998-17448F01090B}" type="slidenum">
              <a:rPr lang="de-DE" altLang="de-DE"/>
              <a:pPr>
                <a:defRPr/>
              </a:pPr>
              <a:t>‹N°›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183123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1">
            <a:extLst>
              <a:ext uri="{FF2B5EF4-FFF2-40B4-BE49-F238E27FC236}">
                <a16:creationId xmlns:a16="http://schemas.microsoft.com/office/drawing/2014/main" id="{7836817C-9D9C-BD48-8299-9FC315B6468E}"/>
              </a:ext>
            </a:extLst>
          </p:cNvPr>
          <p:cNvSpPr txBox="1">
            <a:spLocks/>
          </p:cNvSpPr>
          <p:nvPr userDrawn="1"/>
        </p:nvSpPr>
        <p:spPr bwMode="auto">
          <a:xfrm>
            <a:off x="611188" y="1417638"/>
            <a:ext cx="5329237" cy="360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36000" tIns="36000" rIns="36000" bIns="36000"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>
              <a:defRPr/>
            </a:pPr>
            <a:r>
              <a:rPr lang="de-DE" altLang="en-US" sz="2000" b="1">
                <a:solidFill>
                  <a:schemeClr val="bg1"/>
                </a:solidFill>
              </a:rPr>
              <a:t>Titelmasterformat durch Klicken bearbeiten</a:t>
            </a: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5" name="Rectangle 7">
            <a:extLst>
              <a:ext uri="{FF2B5EF4-FFF2-40B4-BE49-F238E27FC236}">
                <a16:creationId xmlns:a16="http://schemas.microsoft.com/office/drawing/2014/main" id="{575AECC8-1F6D-BC4E-AB56-D30D4B5E0083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altLang="de-DE"/>
          </a:p>
        </p:txBody>
      </p:sp>
      <p:sp>
        <p:nvSpPr>
          <p:cNvPr id="6" name="Rectangle 8">
            <a:extLst>
              <a:ext uri="{FF2B5EF4-FFF2-40B4-BE49-F238E27FC236}">
                <a16:creationId xmlns:a16="http://schemas.microsoft.com/office/drawing/2014/main" id="{8C69F249-DABA-AC45-8BF8-454959399833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BEA251-6E13-1848-83E4-5F2B928B72BB}" type="slidenum">
              <a:rPr lang="de-DE" altLang="de-DE"/>
              <a:pPr>
                <a:defRPr/>
              </a:pPr>
              <a:t>‹N°›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35134827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539750" y="2205038"/>
            <a:ext cx="3971925" cy="35290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64075" y="2205038"/>
            <a:ext cx="3973513" cy="35290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Rectangle 7">
            <a:extLst>
              <a:ext uri="{FF2B5EF4-FFF2-40B4-BE49-F238E27FC236}">
                <a16:creationId xmlns:a16="http://schemas.microsoft.com/office/drawing/2014/main" id="{C369C678-D5D2-EC48-957F-2FC9D11B684C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altLang="de-DE"/>
          </a:p>
        </p:txBody>
      </p:sp>
      <p:sp>
        <p:nvSpPr>
          <p:cNvPr id="6" name="Rectangle 8">
            <a:extLst>
              <a:ext uri="{FF2B5EF4-FFF2-40B4-BE49-F238E27FC236}">
                <a16:creationId xmlns:a16="http://schemas.microsoft.com/office/drawing/2014/main" id="{974609A3-C928-0D43-8D20-99DA95B18613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2E8324C-0FFF-424B-AF73-BB3DD83D1AF3}" type="slidenum">
              <a:rPr lang="de-DE" altLang="de-DE"/>
              <a:pPr>
                <a:defRPr/>
              </a:pPr>
              <a:t>‹N°›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40197823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9" name="Titel 1"/>
          <p:cNvSpPr>
            <a:spLocks noGrp="1"/>
          </p:cNvSpPr>
          <p:nvPr>
            <p:ph type="title"/>
          </p:nvPr>
        </p:nvSpPr>
        <p:spPr>
          <a:xfrm>
            <a:off x="611188" y="1417638"/>
            <a:ext cx="5329237" cy="360362"/>
          </a:xfrm>
        </p:spPr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5" name="Rectangle 7">
            <a:extLst>
              <a:ext uri="{FF2B5EF4-FFF2-40B4-BE49-F238E27FC236}">
                <a16:creationId xmlns:a16="http://schemas.microsoft.com/office/drawing/2014/main" id="{002D2780-BD8F-454E-890D-29675829D972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altLang="de-DE"/>
          </a:p>
        </p:txBody>
      </p:sp>
      <p:sp>
        <p:nvSpPr>
          <p:cNvPr id="7" name="Rectangle 8">
            <a:extLst>
              <a:ext uri="{FF2B5EF4-FFF2-40B4-BE49-F238E27FC236}">
                <a16:creationId xmlns:a16="http://schemas.microsoft.com/office/drawing/2014/main" id="{22771800-4D3C-6D45-A4D0-F34B79E473D2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D390C55-4905-FD4C-A354-2695A75D88BB}" type="slidenum">
              <a:rPr lang="de-DE" altLang="de-DE"/>
              <a:pPr>
                <a:defRPr/>
              </a:pPr>
              <a:t>‹N°›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9543633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Rectangle 7">
            <a:extLst>
              <a:ext uri="{FF2B5EF4-FFF2-40B4-BE49-F238E27FC236}">
                <a16:creationId xmlns:a16="http://schemas.microsoft.com/office/drawing/2014/main" id="{4C926FFC-AAD0-7B42-A813-82DF8825B68E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altLang="de-DE"/>
          </a:p>
        </p:txBody>
      </p:sp>
      <p:sp>
        <p:nvSpPr>
          <p:cNvPr id="4" name="Rectangle 8">
            <a:extLst>
              <a:ext uri="{FF2B5EF4-FFF2-40B4-BE49-F238E27FC236}">
                <a16:creationId xmlns:a16="http://schemas.microsoft.com/office/drawing/2014/main" id="{4E28D31F-D83F-EB48-8A6B-80077286A9A4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40952C7-6F7C-3E41-8105-4377B64F1A9C}" type="slidenum">
              <a:rPr lang="de-DE" altLang="de-DE"/>
              <a:pPr>
                <a:defRPr/>
              </a:pPr>
              <a:t>‹N°›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34147373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1"/>
          <p:cNvSpPr>
            <a:spLocks noGrp="1"/>
          </p:cNvSpPr>
          <p:nvPr>
            <p:ph type="title"/>
          </p:nvPr>
        </p:nvSpPr>
        <p:spPr>
          <a:xfrm>
            <a:off x="611188" y="1417638"/>
            <a:ext cx="5329237" cy="360362"/>
          </a:xfrm>
        </p:spPr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Rectangle 7">
            <a:extLst>
              <a:ext uri="{FF2B5EF4-FFF2-40B4-BE49-F238E27FC236}">
                <a16:creationId xmlns:a16="http://schemas.microsoft.com/office/drawing/2014/main" id="{C2F59FB2-E136-814A-A14F-C19CF044406A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altLang="de-DE"/>
          </a:p>
        </p:txBody>
      </p:sp>
      <p:sp>
        <p:nvSpPr>
          <p:cNvPr id="5" name="Rectangle 8">
            <a:extLst>
              <a:ext uri="{FF2B5EF4-FFF2-40B4-BE49-F238E27FC236}">
                <a16:creationId xmlns:a16="http://schemas.microsoft.com/office/drawing/2014/main" id="{DBC03703-E3DB-5640-99A3-06B6C539116F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EC1C7F4-EBFE-4B42-8702-4D4B4B4A3ACE}" type="slidenum">
              <a:rPr lang="de-DE" altLang="de-DE"/>
              <a:pPr>
                <a:defRPr/>
              </a:pPr>
              <a:t>‹N°›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16656632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611560" y="2204864"/>
            <a:ext cx="8075240" cy="3921299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7" name="Titel 1"/>
          <p:cNvSpPr>
            <a:spLocks noGrp="1"/>
          </p:cNvSpPr>
          <p:nvPr>
            <p:ph type="title"/>
          </p:nvPr>
        </p:nvSpPr>
        <p:spPr>
          <a:xfrm>
            <a:off x="611188" y="1417638"/>
            <a:ext cx="5329237" cy="360362"/>
          </a:xfrm>
        </p:spPr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4" name="Rectangle 7">
            <a:extLst>
              <a:ext uri="{FF2B5EF4-FFF2-40B4-BE49-F238E27FC236}">
                <a16:creationId xmlns:a16="http://schemas.microsoft.com/office/drawing/2014/main" id="{814FEB4B-7E7A-CD42-9CF7-FAC775517AE2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altLang="de-DE"/>
          </a:p>
        </p:txBody>
      </p:sp>
      <p:sp>
        <p:nvSpPr>
          <p:cNvPr id="5" name="Rectangle 8">
            <a:extLst>
              <a:ext uri="{FF2B5EF4-FFF2-40B4-BE49-F238E27FC236}">
                <a16:creationId xmlns:a16="http://schemas.microsoft.com/office/drawing/2014/main" id="{AD10FFFE-CF16-A74B-9F8E-BC5F555FFB6F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DE099DE-2E21-1447-AD34-8B4B2D0F5271}" type="slidenum">
              <a:rPr lang="de-DE" altLang="de-DE"/>
              <a:pPr>
                <a:defRPr/>
              </a:pPr>
              <a:t>‹N°›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39443285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1">
            <a:extLst>
              <a:ext uri="{FF2B5EF4-FFF2-40B4-BE49-F238E27FC236}">
                <a16:creationId xmlns:a16="http://schemas.microsoft.com/office/drawing/2014/main" id="{49C15CD6-B641-B34A-9A5F-4EA662F5B20E}"/>
              </a:ext>
            </a:extLst>
          </p:cNvPr>
          <p:cNvSpPr txBox="1">
            <a:spLocks/>
          </p:cNvSpPr>
          <p:nvPr userDrawn="1"/>
        </p:nvSpPr>
        <p:spPr bwMode="auto">
          <a:xfrm>
            <a:off x="611188" y="1417638"/>
            <a:ext cx="5329237" cy="360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36000" tIns="36000" rIns="36000" bIns="36000"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>
              <a:defRPr/>
            </a:pPr>
            <a:r>
              <a:rPr lang="de-DE" altLang="en-US" sz="2000" b="1">
                <a:solidFill>
                  <a:schemeClr val="bg1"/>
                </a:solidFill>
              </a:rPr>
              <a:t>Titelmasterformat durch Klicken bearbeiten</a:t>
            </a: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dirty="0"/>
              <a:t>Titelmasterformat durch Klicken bearbeiten</a:t>
            </a:r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1988839"/>
            <a:ext cx="5011960" cy="2738735"/>
          </a:xfrm>
        </p:spPr>
        <p:txBody>
          <a:bodyPr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de-DE" noProof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dirty="0"/>
              <a:t>Textmasterformat bearbeiten</a:t>
            </a:r>
          </a:p>
        </p:txBody>
      </p:sp>
      <p:sp>
        <p:nvSpPr>
          <p:cNvPr id="6" name="Rectangle 7">
            <a:extLst>
              <a:ext uri="{FF2B5EF4-FFF2-40B4-BE49-F238E27FC236}">
                <a16:creationId xmlns:a16="http://schemas.microsoft.com/office/drawing/2014/main" id="{A3D56ED6-4B0A-C049-8199-E83B8EC40EB5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altLang="de-DE"/>
          </a:p>
        </p:txBody>
      </p:sp>
      <p:sp>
        <p:nvSpPr>
          <p:cNvPr id="7" name="Rectangle 8">
            <a:extLst>
              <a:ext uri="{FF2B5EF4-FFF2-40B4-BE49-F238E27FC236}">
                <a16:creationId xmlns:a16="http://schemas.microsoft.com/office/drawing/2014/main" id="{92A29938-0B67-8F44-BE6C-641EA986E56A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0F8B79-F553-A548-A33A-177F7EF39292}" type="slidenum">
              <a:rPr lang="de-DE" altLang="de-DE"/>
              <a:pPr>
                <a:defRPr/>
              </a:pPr>
              <a:t>‹N°›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31264766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4.jpe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Flagge_Verlauf_15_Prozent">
            <a:extLst>
              <a:ext uri="{FF2B5EF4-FFF2-40B4-BE49-F238E27FC236}">
                <a16:creationId xmlns:a16="http://schemas.microsoft.com/office/drawing/2014/main" id="{DF5A3069-2571-E240-8A64-9EA32EBE34BB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31750" y="1962150"/>
            <a:ext cx="9144000" cy="4895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7" name="Rectangle 3">
            <a:extLst>
              <a:ext uri="{FF2B5EF4-FFF2-40B4-BE49-F238E27FC236}">
                <a16:creationId xmlns:a16="http://schemas.microsoft.com/office/drawing/2014/main" id="{3FA49F31-24B5-2247-B859-71BFFC17B388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0" y="1239838"/>
            <a:ext cx="9144000" cy="719137"/>
          </a:xfrm>
          <a:prstGeom prst="rect">
            <a:avLst/>
          </a:prstGeom>
          <a:solidFill>
            <a:srgbClr val="3333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endParaRPr lang="de-DE" altLang="de-DE"/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314AE9BE-77BD-2541-B0CD-058358817B0F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8748713" y="6524625"/>
            <a:ext cx="395287" cy="179388"/>
          </a:xfrm>
          <a:prstGeom prst="rect">
            <a:avLst/>
          </a:prstGeom>
          <a:solidFill>
            <a:srgbClr val="3333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endParaRPr lang="de-DE" altLang="de-DE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40FE66D8-B2FC-184D-819B-411C72F157C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11188" y="1417638"/>
            <a:ext cx="5329237" cy="360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36000" tIns="36000" rIns="36000" bIns="360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de-DE"/>
              <a:t>Mastertitelformat bearbeiten</a:t>
            </a:r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80A2B037-C569-2D49-BAC4-5DE92E71C41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539750" y="2205038"/>
            <a:ext cx="8097838" cy="3529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de-DE"/>
              <a:t>Mastertextformat bearbeiten</a:t>
            </a:r>
          </a:p>
          <a:p>
            <a:pPr lvl="1"/>
            <a:r>
              <a:rPr lang="de-DE" altLang="de-DE"/>
              <a:t>Zweite Ebene</a:t>
            </a:r>
          </a:p>
          <a:p>
            <a:pPr lvl="2"/>
            <a:r>
              <a:rPr lang="de-DE" altLang="de-DE"/>
              <a:t>Dritte Ebene</a:t>
            </a:r>
          </a:p>
          <a:p>
            <a:pPr lvl="3"/>
            <a:r>
              <a:rPr lang="de-DE" altLang="de-DE"/>
              <a:t>Vierte Ebene</a:t>
            </a:r>
          </a:p>
          <a:p>
            <a:pPr lvl="4"/>
            <a:r>
              <a:rPr lang="de-DE" altLang="de-DE"/>
              <a:t>Fünfte Ebene</a:t>
            </a:r>
          </a:p>
        </p:txBody>
      </p:sp>
      <p:sp>
        <p:nvSpPr>
          <p:cNvPr id="35847" name="Rectangle 7">
            <a:extLst>
              <a:ext uri="{FF2B5EF4-FFF2-40B4-BE49-F238E27FC236}">
                <a16:creationId xmlns:a16="http://schemas.microsoft.com/office/drawing/2014/main" id="{EB7AB407-4015-9E41-9B89-60D8F1FA1C94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1766888" y="6297613"/>
            <a:ext cx="6118225" cy="360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>
                <a:solidFill>
                  <a:srgbClr val="1E3E5A"/>
                </a:solidFill>
                <a:latin typeface="Verdana" pitchFamily="34" charset="0"/>
                <a:ea typeface="ＭＳ Ｐゴシック" charset="-128"/>
              </a:defRPr>
            </a:lvl1pPr>
          </a:lstStyle>
          <a:p>
            <a:pPr>
              <a:defRPr/>
            </a:pPr>
            <a:endParaRPr lang="de-DE" altLang="de-DE"/>
          </a:p>
        </p:txBody>
      </p:sp>
      <p:sp>
        <p:nvSpPr>
          <p:cNvPr id="35848" name="Rectangle 8">
            <a:extLst>
              <a:ext uri="{FF2B5EF4-FFF2-40B4-BE49-F238E27FC236}">
                <a16:creationId xmlns:a16="http://schemas.microsoft.com/office/drawing/2014/main" id="{06548DCE-24CB-A54D-B824-E3BE49A73A61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074025" y="6505575"/>
            <a:ext cx="1079500" cy="360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800" b="1">
                <a:solidFill>
                  <a:schemeClr val="bg1"/>
                </a:solidFill>
                <a:latin typeface="Verdana" charset="0"/>
                <a:ea typeface="ＭＳ Ｐゴシック" charset="-128"/>
              </a:defRPr>
            </a:lvl1pPr>
          </a:lstStyle>
          <a:p>
            <a:pPr>
              <a:defRPr/>
            </a:pPr>
            <a:fld id="{97A30388-4BD0-4248-9EE2-1CD724A75001}" type="slidenum">
              <a:rPr lang="de-DE" altLang="de-DE"/>
              <a:pPr>
                <a:defRPr/>
              </a:pPr>
              <a:t>‹N°›</a:t>
            </a:fld>
            <a:endParaRPr lang="de-DE" altLang="de-DE"/>
          </a:p>
        </p:txBody>
      </p:sp>
      <p:pic>
        <p:nvPicPr>
          <p:cNvPr id="1033" name="Image 9" descr="BAFA_Office_Farbe_en">
            <a:extLst>
              <a:ext uri="{FF2B5EF4-FFF2-40B4-BE49-F238E27FC236}">
                <a16:creationId xmlns:a16="http://schemas.microsoft.com/office/drawing/2014/main" id="{36899730-72C7-6141-BF07-7EA5691AF2C7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708775" y="153988"/>
            <a:ext cx="1439863" cy="833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Textfeld 2">
            <a:extLst>
              <a:ext uri="{FF2B5EF4-FFF2-40B4-BE49-F238E27FC236}">
                <a16:creationId xmlns:a16="http://schemas.microsoft.com/office/drawing/2014/main" id="{E92A5E97-8ED8-2546-842D-F47E444E45DA}"/>
              </a:ext>
            </a:extLst>
          </p:cNvPr>
          <p:cNvSpPr txBox="1"/>
          <p:nvPr userDrawn="1"/>
        </p:nvSpPr>
        <p:spPr>
          <a:xfrm>
            <a:off x="6708775" y="954088"/>
            <a:ext cx="2305050" cy="227012"/>
          </a:xfrm>
          <a:prstGeom prst="rect">
            <a:avLst/>
          </a:prstGeom>
          <a:noFill/>
          <a:ln w="6350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algn="r">
              <a:spcAft>
                <a:spcPts val="0"/>
              </a:spcAft>
              <a:defRPr/>
            </a:pPr>
            <a:r>
              <a:rPr lang="en-GB" sz="700" b="1" dirty="0">
                <a:solidFill>
                  <a:schemeClr val="tx1"/>
                </a:solidFill>
                <a:latin typeface="Calibri" panose="020F0502020204030204" pitchFamily="34" charset="0"/>
              </a:rPr>
              <a:t>A project implemented by BAFA and Expertise France</a:t>
            </a:r>
            <a:endParaRPr lang="de-DE" sz="700" b="1" dirty="0">
              <a:solidFill>
                <a:schemeClr val="tx1"/>
              </a:solidFill>
              <a:latin typeface="Calibri" panose="020F0502020204030204" pitchFamily="34" charset="0"/>
            </a:endParaRPr>
          </a:p>
        </p:txBody>
      </p:sp>
      <p:sp>
        <p:nvSpPr>
          <p:cNvPr id="16" name="Rectangle 66">
            <a:extLst>
              <a:ext uri="{FF2B5EF4-FFF2-40B4-BE49-F238E27FC236}">
                <a16:creationId xmlns:a16="http://schemas.microsoft.com/office/drawing/2014/main" id="{3F588D21-0410-D942-81D5-CD9E577BEB96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74613" y="973138"/>
            <a:ext cx="1689100" cy="198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defRPr/>
            </a:pPr>
            <a:r>
              <a:rPr lang="en-GB" altLang="de-DE" sz="700" b="1" dirty="0">
                <a:latin typeface="Calibri" panose="020F0502020204030204" pitchFamily="34" charset="0"/>
              </a:rPr>
              <a:t>This project is funded by the EU  </a:t>
            </a:r>
          </a:p>
        </p:txBody>
      </p:sp>
      <p:pic>
        <p:nvPicPr>
          <p:cNvPr id="1036" name="Grafik 13" descr="logo_COARM_RGB">
            <a:extLst>
              <a:ext uri="{FF2B5EF4-FFF2-40B4-BE49-F238E27FC236}">
                <a16:creationId xmlns:a16="http://schemas.microsoft.com/office/drawing/2014/main" id="{8F82D632-B0FA-E04E-8962-B2B3FD4F4F15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63513" y="187325"/>
            <a:ext cx="3200400" cy="690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7" name="Picture 14" descr="C:\Users\lopezcov\Desktop\logo-ef.jpg">
            <a:extLst>
              <a:ext uri="{FF2B5EF4-FFF2-40B4-BE49-F238E27FC236}">
                <a16:creationId xmlns:a16="http://schemas.microsoft.com/office/drawing/2014/main" id="{88501043-388C-CC40-AD29-87EC314BA5D1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116888" y="231775"/>
            <a:ext cx="631825" cy="633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933" r:id="rId1"/>
    <p:sldLayoutId id="2147483934" r:id="rId2"/>
    <p:sldLayoutId id="2147483935" r:id="rId3"/>
    <p:sldLayoutId id="2147483927" r:id="rId4"/>
    <p:sldLayoutId id="2147483928" r:id="rId5"/>
    <p:sldLayoutId id="2147483929" r:id="rId6"/>
    <p:sldLayoutId id="2147483930" r:id="rId7"/>
    <p:sldLayoutId id="2147483931" r:id="rId8"/>
    <p:sldLayoutId id="2147483936" r:id="rId9"/>
    <p:sldLayoutId id="2147483932" r:id="rId10"/>
    <p:sldLayoutId id="2147483937" r:id="rId11"/>
    <p:sldLayoutId id="2147483938" r:id="rId12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bg1"/>
          </a:solidFill>
          <a:latin typeface="Arial" pitchFamily="34" charset="0"/>
          <a:ea typeface="ＭＳ Ｐゴシック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bg1"/>
          </a:solidFill>
          <a:latin typeface="Arial" pitchFamily="34" charset="0"/>
          <a:ea typeface="ＭＳ Ｐゴシック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bg1"/>
          </a:solidFill>
          <a:latin typeface="Arial" pitchFamily="34" charset="0"/>
          <a:ea typeface="ＭＳ Ｐゴシック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bg1"/>
          </a:solidFill>
          <a:latin typeface="Arial" pitchFamily="34" charset="0"/>
          <a:ea typeface="ＭＳ Ｐゴシック" charset="-128"/>
        </a:defRPr>
      </a:lvl5pPr>
      <a:lvl6pPr marL="457200" algn="l" rtl="0" fontAlgn="base">
        <a:spcBef>
          <a:spcPct val="0"/>
        </a:spcBef>
        <a:spcAft>
          <a:spcPct val="0"/>
        </a:spcAft>
        <a:defRPr sz="2000" b="1">
          <a:solidFill>
            <a:schemeClr val="bg1"/>
          </a:solidFill>
          <a:latin typeface="Arial" pitchFamily="34" charset="0"/>
          <a:ea typeface="ＭＳ Ｐゴシック" charset="-128"/>
        </a:defRPr>
      </a:lvl6pPr>
      <a:lvl7pPr marL="914400" algn="l" rtl="0" fontAlgn="base">
        <a:spcBef>
          <a:spcPct val="0"/>
        </a:spcBef>
        <a:spcAft>
          <a:spcPct val="0"/>
        </a:spcAft>
        <a:defRPr sz="2000" b="1">
          <a:solidFill>
            <a:schemeClr val="bg1"/>
          </a:solidFill>
          <a:latin typeface="Arial" pitchFamily="34" charset="0"/>
          <a:ea typeface="ＭＳ Ｐゴシック" charset="-128"/>
        </a:defRPr>
      </a:lvl7pPr>
      <a:lvl8pPr marL="1371600" algn="l" rtl="0" fontAlgn="base">
        <a:spcBef>
          <a:spcPct val="0"/>
        </a:spcBef>
        <a:spcAft>
          <a:spcPct val="0"/>
        </a:spcAft>
        <a:defRPr sz="2000" b="1">
          <a:solidFill>
            <a:schemeClr val="bg1"/>
          </a:solidFill>
          <a:latin typeface="Arial" pitchFamily="34" charset="0"/>
          <a:ea typeface="ＭＳ Ｐゴシック" charset="-128"/>
        </a:defRPr>
      </a:lvl8pPr>
      <a:lvl9pPr marL="1828800" algn="l" rtl="0" fontAlgn="base">
        <a:spcBef>
          <a:spcPct val="0"/>
        </a:spcBef>
        <a:spcAft>
          <a:spcPct val="0"/>
        </a:spcAft>
        <a:defRPr sz="2000" b="1">
          <a:solidFill>
            <a:schemeClr val="bg1"/>
          </a:solidFill>
          <a:latin typeface="Arial" pitchFamily="34" charset="0"/>
          <a:ea typeface="ＭＳ Ｐゴシック" charset="-128"/>
        </a:defRPr>
      </a:lvl9pPr>
    </p:titleStyle>
    <p:bodyStyle>
      <a:lvl1pPr marL="474663" indent="-474663" algn="l" rtl="0" eaLnBrk="0" fontAlgn="base" hangingPunct="0">
        <a:spcBef>
          <a:spcPct val="20000"/>
        </a:spcBef>
        <a:spcAft>
          <a:spcPct val="0"/>
        </a:spcAft>
        <a:buClr>
          <a:srgbClr val="FF0000"/>
        </a:buClr>
        <a:buSzPct val="80000"/>
        <a:buFont typeface="Wingdings 3" pitchFamily="2" charset="2"/>
        <a:buChar char=""/>
        <a:defRPr sz="2800">
          <a:solidFill>
            <a:srgbClr val="333399"/>
          </a:solidFill>
          <a:latin typeface="+mn-lt"/>
          <a:ea typeface="+mn-ea"/>
          <a:cs typeface="+mn-cs"/>
        </a:defRPr>
      </a:lvl1pPr>
      <a:lvl2pPr marL="949325" indent="-284163" algn="l" rtl="0" eaLnBrk="0" fontAlgn="base" hangingPunct="0">
        <a:spcBef>
          <a:spcPct val="20000"/>
        </a:spcBef>
        <a:spcAft>
          <a:spcPct val="0"/>
        </a:spcAft>
        <a:buClr>
          <a:srgbClr val="FF0000"/>
        </a:buClr>
        <a:buSzPct val="80000"/>
        <a:buFont typeface="Wingdings 3" pitchFamily="2" charset="2"/>
        <a:buChar char=""/>
        <a:defRPr sz="2000">
          <a:solidFill>
            <a:srgbClr val="333399"/>
          </a:solidFill>
          <a:latin typeface="+mn-lt"/>
          <a:ea typeface="+mn-ea"/>
        </a:defRPr>
      </a:lvl2pPr>
      <a:lvl3pPr marL="1425575" indent="-284163" algn="l" rtl="0" eaLnBrk="0" fontAlgn="base" hangingPunct="0">
        <a:spcBef>
          <a:spcPct val="20000"/>
        </a:spcBef>
        <a:spcAft>
          <a:spcPct val="0"/>
        </a:spcAft>
        <a:buClr>
          <a:srgbClr val="FF0000"/>
        </a:buClr>
        <a:buSzPct val="80000"/>
        <a:buFont typeface="Wingdings 3" pitchFamily="2" charset="2"/>
        <a:buChar char=""/>
        <a:defRPr sz="1600">
          <a:solidFill>
            <a:srgbClr val="333399"/>
          </a:solidFill>
          <a:latin typeface="+mn-lt"/>
          <a:ea typeface="+mn-ea"/>
        </a:defRPr>
      </a:lvl3pPr>
      <a:lvl4pPr marL="1941513" indent="-228600" algn="l" rtl="0" eaLnBrk="0" fontAlgn="base" hangingPunct="0">
        <a:spcBef>
          <a:spcPct val="20000"/>
        </a:spcBef>
        <a:spcAft>
          <a:spcPct val="0"/>
        </a:spcAft>
        <a:buClr>
          <a:srgbClr val="FF0000"/>
        </a:buClr>
        <a:buSzPct val="80000"/>
        <a:buFont typeface="Times" pitchFamily="2" charset="0"/>
        <a:buChar char="•"/>
        <a:defRPr sz="1600">
          <a:solidFill>
            <a:srgbClr val="333399"/>
          </a:solidFill>
          <a:latin typeface="+mn-lt"/>
          <a:ea typeface="+mn-ea"/>
        </a:defRPr>
      </a:lvl4pPr>
      <a:lvl5pPr marL="2360613" indent="-228600" algn="l" rtl="0" eaLnBrk="0" fontAlgn="base" hangingPunct="0">
        <a:spcBef>
          <a:spcPct val="20000"/>
        </a:spcBef>
        <a:spcAft>
          <a:spcPct val="0"/>
        </a:spcAft>
        <a:buClr>
          <a:srgbClr val="FF0000"/>
        </a:buClr>
        <a:buSzPct val="80000"/>
        <a:buFont typeface="Times" pitchFamily="2" charset="0"/>
        <a:buChar char="•"/>
        <a:defRPr sz="1600">
          <a:solidFill>
            <a:srgbClr val="333399"/>
          </a:solidFill>
          <a:latin typeface="+mn-lt"/>
          <a:ea typeface="+mn-ea"/>
        </a:defRPr>
      </a:lvl5pPr>
      <a:lvl6pPr marL="2817813" indent="-228600" algn="l" rtl="0" fontAlgn="base">
        <a:spcBef>
          <a:spcPct val="20000"/>
        </a:spcBef>
        <a:spcAft>
          <a:spcPct val="0"/>
        </a:spcAft>
        <a:buClr>
          <a:srgbClr val="FF0000"/>
        </a:buClr>
        <a:buSzPct val="80000"/>
        <a:buFont typeface="Times" pitchFamily="18" charset="0"/>
        <a:buChar char="•"/>
        <a:defRPr sz="1600">
          <a:solidFill>
            <a:srgbClr val="333399"/>
          </a:solidFill>
          <a:latin typeface="+mn-lt"/>
          <a:ea typeface="+mn-ea"/>
        </a:defRPr>
      </a:lvl6pPr>
      <a:lvl7pPr marL="3275013" indent="-228600" algn="l" rtl="0" fontAlgn="base">
        <a:spcBef>
          <a:spcPct val="20000"/>
        </a:spcBef>
        <a:spcAft>
          <a:spcPct val="0"/>
        </a:spcAft>
        <a:buClr>
          <a:srgbClr val="FF0000"/>
        </a:buClr>
        <a:buSzPct val="80000"/>
        <a:buFont typeface="Times" pitchFamily="18" charset="0"/>
        <a:buChar char="•"/>
        <a:defRPr sz="1600">
          <a:solidFill>
            <a:srgbClr val="333399"/>
          </a:solidFill>
          <a:latin typeface="+mn-lt"/>
          <a:ea typeface="+mn-ea"/>
        </a:defRPr>
      </a:lvl7pPr>
      <a:lvl8pPr marL="3732213" indent="-228600" algn="l" rtl="0" fontAlgn="base">
        <a:spcBef>
          <a:spcPct val="20000"/>
        </a:spcBef>
        <a:spcAft>
          <a:spcPct val="0"/>
        </a:spcAft>
        <a:buClr>
          <a:srgbClr val="FF0000"/>
        </a:buClr>
        <a:buSzPct val="80000"/>
        <a:buFont typeface="Times" pitchFamily="18" charset="0"/>
        <a:buChar char="•"/>
        <a:defRPr sz="1600">
          <a:solidFill>
            <a:srgbClr val="333399"/>
          </a:solidFill>
          <a:latin typeface="+mn-lt"/>
          <a:ea typeface="+mn-ea"/>
        </a:defRPr>
      </a:lvl8pPr>
      <a:lvl9pPr marL="4189413" indent="-228600" algn="l" rtl="0" fontAlgn="base">
        <a:spcBef>
          <a:spcPct val="20000"/>
        </a:spcBef>
        <a:spcAft>
          <a:spcPct val="0"/>
        </a:spcAft>
        <a:buClr>
          <a:srgbClr val="FF0000"/>
        </a:buClr>
        <a:buSzPct val="80000"/>
        <a:buFont typeface="Times" pitchFamily="18" charset="0"/>
        <a:buChar char="•"/>
        <a:defRPr sz="1600">
          <a:solidFill>
            <a:srgbClr val="333399"/>
          </a:solidFill>
          <a:latin typeface="+mn-lt"/>
          <a:ea typeface="+mn-ea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2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png"/><Relationship Id="rId4" Type="http://schemas.openxmlformats.org/officeDocument/2006/relationships/image" Target="../media/image14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fbeelding 2">
            <a:extLst>
              <a:ext uri="{FF2B5EF4-FFF2-40B4-BE49-F238E27FC236}">
                <a16:creationId xmlns:a16="http://schemas.microsoft.com/office/drawing/2014/main" id="{8DAE0D66-00BD-4E85-B96D-224A1105CEA4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80112" y="1196752"/>
            <a:ext cx="3312368" cy="4824536"/>
          </a:xfrm>
          <a:prstGeom prst="rect">
            <a:avLst/>
          </a:prstGeom>
        </p:spPr>
      </p:pic>
      <p:sp>
        <p:nvSpPr>
          <p:cNvPr id="6" name="Rectangle 23">
            <a:extLst>
              <a:ext uri="{FF2B5EF4-FFF2-40B4-BE49-F238E27FC236}">
                <a16:creationId xmlns:a16="http://schemas.microsoft.com/office/drawing/2014/main" id="{BFCCD3DC-3A52-4CA2-8FAB-C66CE868AA8B}"/>
              </a:ext>
            </a:extLst>
          </p:cNvPr>
          <p:cNvSpPr>
            <a:spLocks noChangeArrowheads="1"/>
          </p:cNvSpPr>
          <p:nvPr/>
        </p:nvSpPr>
        <p:spPr bwMode="auto">
          <a:xfrm>
            <a:off x="-33186" y="2852936"/>
            <a:ext cx="5457459" cy="2664296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/>
          <a:lstStyle>
            <a:lvl1pPr>
              <a:spcBef>
                <a:spcPct val="20000"/>
              </a:spcBef>
              <a:buSzPct val="70000"/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SzPct val="80000"/>
              <a:buChar char="•"/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SzPct val="70000"/>
              <a:buChar char="&gt;"/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pPr algn="l" rtl="0">
              <a:buSzTx/>
            </a:pPr>
            <a:r>
              <a:rPr lang="fr" sz="2000" b="0" i="0" u="none" baseline="0">
                <a:solidFill>
                  <a:srgbClr val="FFC000"/>
                </a:solidFill>
                <a:sym typeface=""/>
              </a:rPr>
              <a:t>Contrôles commerciaux stratégiques : Partenariat entre les autorités et l’industrie dans la mise en œuvre des contrôles commerciaux. </a:t>
            </a:r>
          </a:p>
          <a:p>
            <a:pPr algn="l" rtl="0">
              <a:buSzTx/>
            </a:pPr>
            <a:endParaRPr lang="fr" altLang="nl-NL" sz="2000" dirty="0">
              <a:solidFill>
                <a:srgbClr val="FFC000"/>
              </a:solidFill>
              <a:sym typeface=""/>
            </a:endParaRPr>
          </a:p>
          <a:p>
            <a:pPr algn="l" rtl="0">
              <a:buSzTx/>
            </a:pPr>
            <a:endParaRPr lang="fr" altLang="nl-NL" sz="2000" dirty="0">
              <a:solidFill>
                <a:srgbClr val="39870C"/>
              </a:solidFill>
              <a:sym typeface=""/>
            </a:endParaRPr>
          </a:p>
          <a:p>
            <a:pPr algn="l" rtl="0">
              <a:buSzTx/>
            </a:pPr>
            <a:endParaRPr lang="fr" altLang="nl-NL" sz="2000" dirty="0">
              <a:solidFill>
                <a:srgbClr val="000000"/>
              </a:solidFill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inhoud 1">
            <a:extLst>
              <a:ext uri="{FF2B5EF4-FFF2-40B4-BE49-F238E27FC236}">
                <a16:creationId xmlns:a16="http://schemas.microsoft.com/office/drawing/2014/main" id="{2D14BD40-E35A-4165-829F-5C6EF2B96CF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-108520" y="2204863"/>
            <a:ext cx="9252519" cy="4104457"/>
          </a:xfrm>
        </p:spPr>
        <p:txBody>
          <a:bodyPr/>
          <a:lstStyle/>
          <a:p>
            <a:pPr marL="0" indent="0" algn="l" rtl="0">
              <a:buNone/>
            </a:pPr>
            <a:r>
              <a:rPr lang="fr" b="0" i="0" u="none" baseline="0">
                <a:latin typeface="Arial" panose="020B0604020202020204" pitchFamily="34" charset="0"/>
                <a:ea typeface="ＭＳ Ｐゴシック" panose="020B0600070205080204" pitchFamily="34" charset="-128"/>
                <a:sym typeface=""/>
              </a:rPr>
              <a:t>			</a:t>
            </a:r>
          </a:p>
          <a:p>
            <a:pPr marL="0" indent="0" algn="l" rtl="0">
              <a:buNone/>
            </a:pPr>
            <a:r>
              <a:rPr lang="fr" b="0" i="0" u="none" baseline="0">
                <a:solidFill>
                  <a:srgbClr val="333399">
                    <a:lumMod val="100000"/>
                  </a:srgbClr>
                </a:solidFill>
                <a:latin typeface="Arial" panose="020B0604020202020204" pitchFamily="34" charset="0"/>
                <a:ea typeface="ＭＳ Ｐゴシック" panose="020B0600070205080204" pitchFamily="34" charset="-128"/>
                <a:sym typeface=""/>
              </a:rPr>
              <a:t>	</a:t>
            </a:r>
          </a:p>
          <a:p>
            <a:pPr marL="0" indent="0" algn="l" rtl="0">
              <a:buNone/>
            </a:pPr>
            <a:endParaRPr lang="fr" sz="1000" dirty="0">
              <a:latin typeface="Arial" panose="020B0604020202020204" pitchFamily="34" charset="0"/>
              <a:ea typeface="ＭＳ Ｐゴシック" panose="020B0600070205080204" pitchFamily="34" charset="-128"/>
              <a:sym typeface=""/>
            </a:endParaRPr>
          </a:p>
          <a:p>
            <a:pPr marL="0" indent="0" algn="l" rtl="0">
              <a:buNone/>
            </a:pPr>
            <a:endParaRPr lang="fr" sz="1000" dirty="0">
              <a:latin typeface="Arial" panose="020B0604020202020204" pitchFamily="34" charset="0"/>
              <a:ea typeface="ＭＳ Ｐゴシック" panose="020B0600070205080204" pitchFamily="34" charset="-128"/>
              <a:sym typeface=""/>
            </a:endParaRPr>
          </a:p>
          <a:p>
            <a:pPr marL="0" indent="0" algn="l" rtl="0">
              <a:buNone/>
            </a:pPr>
            <a:endParaRPr lang="fr" sz="2800" dirty="0">
              <a:latin typeface="Arial" panose="020B0604020202020204" pitchFamily="34" charset="0"/>
              <a:ea typeface="ＭＳ Ｐゴシック" panose="020B0600070205080204" pitchFamily="34" charset="-128"/>
              <a:sym typeface=""/>
            </a:endParaRPr>
          </a:p>
          <a:p>
            <a:pPr marL="0" indent="0" algn="l" rtl="0">
              <a:buNone/>
            </a:pPr>
            <a:endParaRPr lang="fr" sz="2800" dirty="0">
              <a:latin typeface="Arial" panose="020B0604020202020204" pitchFamily="34" charset="0"/>
              <a:ea typeface="ＭＳ Ｐゴシック" panose="020B0600070205080204" pitchFamily="34" charset="-128"/>
              <a:sym typeface=""/>
            </a:endParaRPr>
          </a:p>
          <a:p>
            <a:pPr marL="0" indent="0" algn="l" rtl="0">
              <a:buNone/>
            </a:pPr>
            <a:endParaRPr lang="fr" sz="2800" dirty="0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F4173F6C-96D6-4886-B98E-65731CBDACF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algn="r" rtl="0">
              <a:defRPr/>
            </a:pPr>
            <a:fld id="{FDE099DE-2E21-1447-AD34-8B4B2D0F5271}" type="slidenum">
              <a:rPr>
                <a:latin typeface="Verdana" panose="020B0604030504040204" pitchFamily="34" charset="0"/>
                <a:ea typeface="ＭＳ Ｐゴシック" panose="020B0600070205080204" pitchFamily="34" charset="-128"/>
                <a:sym typeface=""/>
              </a:rPr>
              <a:pPr>
                <a:defRPr/>
              </a:pPr>
              <a:t>10</a:t>
            </a:fld>
            <a:endParaRPr lang="fr" altLang="de-DE" dirty="0">
              <a:latin typeface="Verdana" panose="020B0604030504040204" pitchFamily="34" charset="0"/>
              <a:ea typeface="ＭＳ Ｐゴシック" panose="020B0600070205080204" pitchFamily="34" charset="-128"/>
              <a:sym typeface=""/>
            </a:endParaRPr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C5ADDF37-2362-4A6E-B060-35208FA953B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9500" y="1962914"/>
            <a:ext cx="9122660" cy="4706445"/>
          </a:xfrm>
          <a:prstGeom prst="rect">
            <a:avLst/>
          </a:prstGeom>
        </p:spPr>
      </p:pic>
      <p:sp>
        <p:nvSpPr>
          <p:cNvPr id="6" name="Tekstvak 5">
            <a:extLst>
              <a:ext uri="{FF2B5EF4-FFF2-40B4-BE49-F238E27FC236}">
                <a16:creationId xmlns:a16="http://schemas.microsoft.com/office/drawing/2014/main" id="{1E72B065-C190-429E-B505-8B1FB6267299}"/>
              </a:ext>
            </a:extLst>
          </p:cNvPr>
          <p:cNvSpPr txBox="1"/>
          <p:nvPr/>
        </p:nvSpPr>
        <p:spPr>
          <a:xfrm>
            <a:off x="21340" y="1964031"/>
            <a:ext cx="6866732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 rtl="0"/>
            <a:r>
              <a:rPr lang="fr" b="0" i="0" u="none" baseline="0">
                <a:sym typeface=""/>
              </a:rPr>
              <a:t>« Se réunir est un début, rester ensemble est un progrès et travailler ensemble est la réussite » </a:t>
            </a:r>
          </a:p>
          <a:p>
            <a:pPr algn="l" rtl="0"/>
            <a:r>
              <a:rPr lang="fr" sz="1200" b="0" i="0" u="none" baseline="0" dirty="0">
                <a:sym typeface=""/>
              </a:rPr>
              <a:t>Henry Ford </a:t>
            </a:r>
            <a:endParaRPr lang="fr" sz="1200" dirty="0">
              <a:sym typeface=""/>
            </a:endParaRPr>
          </a:p>
        </p:txBody>
      </p:sp>
      <p:sp>
        <p:nvSpPr>
          <p:cNvPr id="8" name="Tekstvak 7">
            <a:extLst>
              <a:ext uri="{FF2B5EF4-FFF2-40B4-BE49-F238E27FC236}">
                <a16:creationId xmlns:a16="http://schemas.microsoft.com/office/drawing/2014/main" id="{F8BE5B91-5A4B-420D-991A-27CBEC924702}"/>
              </a:ext>
            </a:extLst>
          </p:cNvPr>
          <p:cNvSpPr txBox="1"/>
          <p:nvPr/>
        </p:nvSpPr>
        <p:spPr>
          <a:xfrm>
            <a:off x="-9500" y="6079194"/>
            <a:ext cx="9122660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rtl="0"/>
            <a:r>
              <a:rPr lang="fr" b="0" i="0" u="none" baseline="0" dirty="0">
                <a:solidFill>
                  <a:srgbClr val="FFC000"/>
                </a:solidFill>
                <a:sym typeface=""/>
              </a:rPr>
              <a:t>Merci de votre attention</a:t>
            </a:r>
          </a:p>
          <a:p>
            <a:pPr algn="ctr" rtl="0"/>
            <a:endParaRPr lang="fr" dirty="0"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547478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itel 1">
            <a:extLst>
              <a:ext uri="{FF2B5EF4-FFF2-40B4-BE49-F238E27FC236}">
                <a16:creationId xmlns:a16="http://schemas.microsoft.com/office/drawing/2014/main" id="{51B70D5F-9D50-496D-8B65-F4318B30EDB7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0" y="1206528"/>
            <a:ext cx="9109075" cy="609600"/>
          </a:xfrm>
        </p:spPr>
        <p:txBody>
          <a:bodyPr/>
          <a:lstStyle/>
          <a:p>
            <a:pPr algn="ctr" rtl="0">
              <a:lnSpc>
                <a:spcPts val="2800"/>
              </a:lnSpc>
            </a:pPr>
            <a:r>
              <a:rPr lang="fr" sz="2800" b="1" i="0" u="none" baseline="0" dirty="0">
                <a:solidFill>
                  <a:srgbClr val="FFFF00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  <a:sym typeface=""/>
              </a:rPr>
              <a:t>Autorités compétentes en matière de contrôle stratégique du commerce</a:t>
            </a:r>
            <a:endParaRPr lang="fr" altLang="nl-NL" sz="2800" dirty="0">
              <a:solidFill>
                <a:srgbClr val="FFFF00"/>
              </a:solidFill>
              <a:latin typeface="Arial" panose="020B0604020202020204" pitchFamily="34" charset="0"/>
              <a:ea typeface="ＭＳ Ｐゴシック" panose="020B0600070205080204" pitchFamily="34" charset="-128"/>
              <a:cs typeface="+mn-cs"/>
              <a:sym typeface=""/>
            </a:endParaRPr>
          </a:p>
        </p:txBody>
      </p:sp>
      <p:grpSp>
        <p:nvGrpSpPr>
          <p:cNvPr id="2" name="Diagram 5">
            <a:extLst>
              <a:ext uri="{FF2B5EF4-FFF2-40B4-BE49-F238E27FC236}">
                <a16:creationId xmlns:a16="http://schemas.microsoft.com/office/drawing/2014/main" id="{C65424FC-CD55-45D9-8CE5-D7F06F03A1D3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720979" y="1916832"/>
            <a:ext cx="7353046" cy="4823527"/>
            <a:chOff x="2475" y="1775"/>
            <a:chExt cx="766" cy="719"/>
          </a:xfrm>
          <a:solidFill>
            <a:srgbClr val="00B0F0"/>
          </a:solidFill>
        </p:grpSpPr>
        <p:sp>
          <p:nvSpPr>
            <p:cNvPr id="15368" name="_s51204">
              <a:extLst>
                <a:ext uri="{FF2B5EF4-FFF2-40B4-BE49-F238E27FC236}">
                  <a16:creationId xmlns:a16="http://schemas.microsoft.com/office/drawing/2014/main" id="{DCF573B2-5EA4-464D-9011-87D10714ADB9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2723" y="1996"/>
              <a:ext cx="68" cy="68"/>
            </a:xfrm>
            <a:prstGeom prst="line">
              <a:avLst/>
            </a:prstGeom>
            <a:grpFill/>
            <a:ln w="57150">
              <a:solidFill>
                <a:srgbClr val="FFC000"/>
              </a:solidFill>
              <a:round/>
              <a:headEnd/>
              <a:tailEnd/>
            </a:ln>
          </p:spPr>
          <p:txBody>
            <a:bodyPr lIns="0" tIns="0" rIns="0" bIns="0" anchor="ctr"/>
            <a:lstStyle/>
            <a:p>
              <a:pPr algn="l" rtl="0" eaLnBrk="1" hangingPunct="1">
                <a:defRPr/>
              </a:pPr>
              <a:endParaRPr lang="fr">
                <a:latin typeface="Times" charset="0"/>
                <a:ea typeface="MS PGothic" pitchFamily="34" charset="-128"/>
                <a:cs typeface="Arial" panose="020B0604020202020204" pitchFamily="34" charset="0"/>
              </a:endParaRPr>
            </a:p>
          </p:txBody>
        </p:sp>
        <p:sp>
          <p:nvSpPr>
            <p:cNvPr id="15369" name="_s51205">
              <a:extLst>
                <a:ext uri="{FF2B5EF4-FFF2-40B4-BE49-F238E27FC236}">
                  <a16:creationId xmlns:a16="http://schemas.microsoft.com/office/drawing/2014/main" id="{5AE8D153-BC77-404F-9E13-27CAAE27706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55" y="1833"/>
              <a:ext cx="196" cy="191"/>
            </a:xfrm>
            <a:prstGeom prst="ellipse">
              <a:avLst/>
            </a:prstGeom>
            <a:grpFill/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square" lIns="0" tIns="0" rIns="0" bIns="0" anchor="ctr"/>
            <a:lstStyle/>
            <a:p>
              <a:pPr algn="ctr" rtl="0" eaLnBrk="1" hangingPunct="1">
                <a:defRPr/>
              </a:pPr>
              <a:r>
                <a:rPr lang="fr" sz="1400" b="1" i="0" u="none" baseline="0" dirty="0">
                  <a:solidFill>
                    <a:schemeClr val="tx1">
                      <a:lumMod val="100000"/>
                    </a:schemeClr>
                  </a:solidFill>
                  <a:ea typeface="MS PGothic" panose="020B0600070205080204" pitchFamily="34" charset="-128"/>
                  <a:sym typeface=""/>
                </a:rPr>
                <a:t>Douaniers en charge du bureau des licences (CDIU)</a:t>
              </a:r>
              <a:endParaRPr lang="fr" sz="1400" b="1" dirty="0">
                <a:solidFill>
                  <a:schemeClr val="tx1">
                    <a:lumMod val="100000"/>
                  </a:schemeClr>
                </a:solidFill>
                <a:ea typeface="MS PGothic" panose="020B0600070205080204" pitchFamily="34" charset="-128"/>
                <a:sym typeface=""/>
              </a:endParaRPr>
            </a:p>
          </p:txBody>
        </p:sp>
        <p:sp>
          <p:nvSpPr>
            <p:cNvPr id="15370" name="_s51206">
              <a:extLst>
                <a:ext uri="{FF2B5EF4-FFF2-40B4-BE49-F238E27FC236}">
                  <a16:creationId xmlns:a16="http://schemas.microsoft.com/office/drawing/2014/main" id="{098B9716-79AE-4199-BFC4-9507A3D6E438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667" y="2131"/>
              <a:ext cx="96" cy="0"/>
            </a:xfrm>
            <a:prstGeom prst="line">
              <a:avLst/>
            </a:prstGeom>
            <a:grpFill/>
            <a:ln w="57150">
              <a:solidFill>
                <a:srgbClr val="FFC000"/>
              </a:solidFill>
              <a:round/>
              <a:headEnd/>
              <a:tailEnd/>
            </a:ln>
          </p:spPr>
          <p:txBody>
            <a:bodyPr lIns="0" tIns="0" rIns="0" bIns="0" anchor="ctr"/>
            <a:lstStyle/>
            <a:p>
              <a:pPr algn="l" rtl="0" eaLnBrk="1" hangingPunct="1">
                <a:defRPr/>
              </a:pPr>
              <a:endParaRPr lang="fr">
                <a:latin typeface="Times" charset="0"/>
                <a:ea typeface="MS PGothic" pitchFamily="34" charset="-128"/>
                <a:cs typeface="Arial" panose="020B0604020202020204" pitchFamily="34" charset="0"/>
              </a:endParaRPr>
            </a:p>
          </p:txBody>
        </p:sp>
        <p:sp>
          <p:nvSpPr>
            <p:cNvPr id="15371" name="_s51207">
              <a:extLst>
                <a:ext uri="{FF2B5EF4-FFF2-40B4-BE49-F238E27FC236}">
                  <a16:creationId xmlns:a16="http://schemas.microsoft.com/office/drawing/2014/main" id="{AD5F2AD7-DF02-4367-836C-C54BEB60315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75" y="2035"/>
              <a:ext cx="192" cy="192"/>
            </a:xfrm>
            <a:prstGeom prst="ellipse">
              <a:avLst/>
            </a:prstGeom>
            <a:grpFill/>
            <a:ln w="9525">
              <a:solidFill>
                <a:schemeClr val="tx2"/>
              </a:solidFill>
              <a:round/>
              <a:headEnd/>
              <a:tailEnd/>
            </a:ln>
          </p:spPr>
          <p:txBody>
            <a:bodyPr wrap="square" lIns="0" tIns="0" rIns="0" bIns="0" anchor="ctr"/>
            <a:lstStyle/>
            <a:p>
              <a:pPr algn="ctr" rtl="0" eaLnBrk="1" hangingPunct="1">
                <a:defRPr/>
              </a:pPr>
              <a:r>
                <a:rPr lang="fr" sz="1400" b="1" i="0" u="none" baseline="0">
                  <a:solidFill>
                    <a:schemeClr val="tx1">
                      <a:lumMod val="100000"/>
                    </a:schemeClr>
                  </a:solidFill>
                  <a:ea typeface="MS PGothic" panose="020B0600070205080204" pitchFamily="34" charset="-128"/>
                  <a:sym typeface=""/>
                </a:rPr>
                <a:t>Ministère des Affaires étrangères</a:t>
              </a:r>
              <a:endParaRPr lang="fr" sz="1400" b="1" dirty="0">
                <a:solidFill>
                  <a:schemeClr val="tx1">
                    <a:lumMod val="100000"/>
                  </a:schemeClr>
                </a:solidFill>
                <a:ea typeface="MS PGothic" panose="020B0600070205080204" pitchFamily="34" charset="-128"/>
                <a:sym typeface=""/>
              </a:endParaRPr>
            </a:p>
          </p:txBody>
        </p:sp>
        <p:sp>
          <p:nvSpPr>
            <p:cNvPr id="15372" name="_s51208">
              <a:extLst>
                <a:ext uri="{FF2B5EF4-FFF2-40B4-BE49-F238E27FC236}">
                  <a16:creationId xmlns:a16="http://schemas.microsoft.com/office/drawing/2014/main" id="{ABCC1A15-CFFE-4867-B874-A00006C1A004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723" y="2198"/>
              <a:ext cx="68" cy="68"/>
            </a:xfrm>
            <a:prstGeom prst="line">
              <a:avLst/>
            </a:prstGeom>
            <a:grpFill/>
            <a:ln w="57150">
              <a:solidFill>
                <a:srgbClr val="FFC000"/>
              </a:solidFill>
              <a:round/>
              <a:headEnd/>
              <a:tailEnd/>
            </a:ln>
          </p:spPr>
          <p:txBody>
            <a:bodyPr lIns="0" tIns="0" rIns="0" bIns="0" anchor="ctr"/>
            <a:lstStyle/>
            <a:p>
              <a:pPr algn="l" rtl="0" eaLnBrk="1" hangingPunct="1">
                <a:defRPr/>
              </a:pPr>
              <a:endParaRPr lang="fr">
                <a:latin typeface="Times" charset="0"/>
                <a:ea typeface="MS PGothic" pitchFamily="34" charset="-128"/>
                <a:cs typeface="Arial" panose="020B0604020202020204" pitchFamily="34" charset="0"/>
              </a:endParaRPr>
            </a:p>
          </p:txBody>
        </p:sp>
        <p:sp>
          <p:nvSpPr>
            <p:cNvPr id="15373" name="_s51209">
              <a:extLst>
                <a:ext uri="{FF2B5EF4-FFF2-40B4-BE49-F238E27FC236}">
                  <a16:creationId xmlns:a16="http://schemas.microsoft.com/office/drawing/2014/main" id="{72C6E72F-4326-4CA5-A5B8-AC767B8D41E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58" y="2242"/>
              <a:ext cx="210" cy="177"/>
            </a:xfrm>
            <a:prstGeom prst="ellipse">
              <a:avLst/>
            </a:prstGeom>
            <a:grpFill/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square" lIns="0" tIns="0" rIns="0" bIns="0" anchor="ctr"/>
            <a:lstStyle/>
            <a:p>
              <a:pPr algn="ctr" rtl="0" eaLnBrk="1" hangingPunct="1">
                <a:defRPr/>
              </a:pPr>
              <a:r>
                <a:rPr lang="fr" sz="1400" b="1" i="0" u="none" baseline="0" dirty="0">
                  <a:solidFill>
                    <a:schemeClr val="tx1">
                      <a:lumMod val="100000"/>
                    </a:schemeClr>
                  </a:solidFill>
                  <a:ea typeface="MS PGothic" panose="020B0600070205080204" pitchFamily="34" charset="-128"/>
                  <a:sym typeface=""/>
                </a:rPr>
                <a:t>Renseignements et sécurité (AIVD/MIVD)</a:t>
              </a:r>
              <a:endParaRPr lang="fr" sz="1400" b="1" dirty="0">
                <a:solidFill>
                  <a:schemeClr val="tx1">
                    <a:lumMod val="100000"/>
                  </a:schemeClr>
                </a:solidFill>
                <a:ea typeface="MS PGothic" panose="020B0600070205080204" pitchFamily="34" charset="-128"/>
                <a:sym typeface=""/>
              </a:endParaRPr>
            </a:p>
          </p:txBody>
        </p:sp>
        <p:sp>
          <p:nvSpPr>
            <p:cNvPr id="15374" name="_s51210">
              <a:extLst>
                <a:ext uri="{FF2B5EF4-FFF2-40B4-BE49-F238E27FC236}">
                  <a16:creationId xmlns:a16="http://schemas.microsoft.com/office/drawing/2014/main" id="{807913B9-8A20-49B1-BB35-37F0913B6C5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860" y="2226"/>
              <a:ext cx="0" cy="96"/>
            </a:xfrm>
            <a:prstGeom prst="line">
              <a:avLst/>
            </a:prstGeom>
            <a:grpFill/>
            <a:ln w="57150">
              <a:solidFill>
                <a:srgbClr val="FFC000"/>
              </a:solidFill>
              <a:round/>
              <a:headEnd/>
              <a:tailEnd/>
            </a:ln>
          </p:spPr>
          <p:txBody>
            <a:bodyPr lIns="0" tIns="0" rIns="0" bIns="0" anchor="ctr"/>
            <a:lstStyle/>
            <a:p>
              <a:pPr algn="l" rtl="0" eaLnBrk="1" hangingPunct="1">
                <a:defRPr/>
              </a:pPr>
              <a:endParaRPr lang="fr">
                <a:latin typeface="Times" charset="0"/>
                <a:ea typeface="MS PGothic" pitchFamily="34" charset="-128"/>
                <a:cs typeface="Arial" panose="020B0604020202020204" pitchFamily="34" charset="0"/>
              </a:endParaRPr>
            </a:p>
          </p:txBody>
        </p:sp>
        <p:sp>
          <p:nvSpPr>
            <p:cNvPr id="15375" name="_s51211">
              <a:extLst>
                <a:ext uri="{FF2B5EF4-FFF2-40B4-BE49-F238E27FC236}">
                  <a16:creationId xmlns:a16="http://schemas.microsoft.com/office/drawing/2014/main" id="{51A5EA45-6F14-47AC-8296-AF86B49B7AA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59" y="2317"/>
              <a:ext cx="203" cy="177"/>
            </a:xfrm>
            <a:prstGeom prst="ellipse">
              <a:avLst/>
            </a:prstGeom>
            <a:grpFill/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square" lIns="0" tIns="0" rIns="0" bIns="0" anchor="ctr"/>
            <a:lstStyle/>
            <a:p>
              <a:pPr algn="ctr" rtl="0" eaLnBrk="1" hangingPunct="1">
                <a:defRPr/>
              </a:pPr>
              <a:r>
                <a:rPr lang="fr" sz="1400" b="1" i="0" u="none" baseline="0">
                  <a:solidFill>
                    <a:schemeClr val="tx1">
                      <a:lumMod val="100000"/>
                    </a:schemeClr>
                  </a:solidFill>
                  <a:ea typeface="MS PGothic" panose="020B0600070205080204" pitchFamily="34" charset="-128"/>
                  <a:sym typeface=""/>
                </a:rPr>
                <a:t>Bureau du procureur général</a:t>
              </a:r>
              <a:endParaRPr lang="fr" sz="1400" b="1" dirty="0">
                <a:solidFill>
                  <a:schemeClr val="tx1">
                    <a:lumMod val="100000"/>
                  </a:schemeClr>
                </a:solidFill>
                <a:ea typeface="MS PGothic" panose="020B0600070205080204" pitchFamily="34" charset="-128"/>
                <a:sym typeface=""/>
              </a:endParaRPr>
            </a:p>
          </p:txBody>
        </p:sp>
        <p:sp>
          <p:nvSpPr>
            <p:cNvPr id="15376" name="_s51212">
              <a:extLst>
                <a:ext uri="{FF2B5EF4-FFF2-40B4-BE49-F238E27FC236}">
                  <a16:creationId xmlns:a16="http://schemas.microsoft.com/office/drawing/2014/main" id="{F230597A-68C2-41D3-BE26-DACA43D5005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925" y="2198"/>
              <a:ext cx="68" cy="68"/>
            </a:xfrm>
            <a:prstGeom prst="line">
              <a:avLst/>
            </a:prstGeom>
            <a:grpFill/>
            <a:ln w="57150">
              <a:solidFill>
                <a:srgbClr val="FFC000"/>
              </a:solidFill>
              <a:round/>
              <a:headEnd/>
              <a:tailEnd/>
            </a:ln>
          </p:spPr>
          <p:txBody>
            <a:bodyPr lIns="0" tIns="0" rIns="0" bIns="0" anchor="ctr"/>
            <a:lstStyle/>
            <a:p>
              <a:pPr algn="l" rtl="0" eaLnBrk="1" hangingPunct="1">
                <a:defRPr/>
              </a:pPr>
              <a:endParaRPr lang="fr">
                <a:latin typeface="Times" charset="0"/>
                <a:ea typeface="MS PGothic" pitchFamily="34" charset="-128"/>
                <a:cs typeface="Arial" panose="020B0604020202020204" pitchFamily="34" charset="0"/>
              </a:endParaRPr>
            </a:p>
          </p:txBody>
        </p:sp>
        <p:sp>
          <p:nvSpPr>
            <p:cNvPr id="15377" name="_s51213">
              <a:extLst>
                <a:ext uri="{FF2B5EF4-FFF2-40B4-BE49-F238E27FC236}">
                  <a16:creationId xmlns:a16="http://schemas.microsoft.com/office/drawing/2014/main" id="{E7A59A90-BD35-4928-9784-2FE475E1663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38" y="2232"/>
              <a:ext cx="210" cy="170"/>
            </a:xfrm>
            <a:prstGeom prst="ellipse">
              <a:avLst/>
            </a:prstGeom>
            <a:grpFill/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square" lIns="0" tIns="0" rIns="0" bIns="0" anchor="ctr"/>
            <a:lstStyle/>
            <a:p>
              <a:pPr algn="ctr" rtl="0" eaLnBrk="1" hangingPunct="1">
                <a:defRPr/>
              </a:pPr>
              <a:r>
                <a:rPr lang="fr" sz="1400" b="1" i="0" u="none" baseline="0" dirty="0">
                  <a:solidFill>
                    <a:schemeClr val="tx1">
                      <a:lumMod val="100000"/>
                    </a:schemeClr>
                  </a:solidFill>
                  <a:ea typeface="MS PGothic" panose="020B0600070205080204" pitchFamily="34" charset="-128"/>
                  <a:sym typeface=""/>
                </a:rPr>
                <a:t>Renseignements et enquête en matière fiscale (FIOD)</a:t>
              </a:r>
              <a:endParaRPr lang="fr" sz="1400" b="1" dirty="0">
                <a:solidFill>
                  <a:schemeClr val="tx1">
                    <a:lumMod val="100000"/>
                  </a:schemeClr>
                </a:solidFill>
                <a:ea typeface="MS PGothic" panose="020B0600070205080204" pitchFamily="34" charset="-128"/>
                <a:sym typeface=""/>
              </a:endParaRPr>
            </a:p>
          </p:txBody>
        </p:sp>
        <p:sp>
          <p:nvSpPr>
            <p:cNvPr id="15378" name="_s51214">
              <a:extLst>
                <a:ext uri="{FF2B5EF4-FFF2-40B4-BE49-F238E27FC236}">
                  <a16:creationId xmlns:a16="http://schemas.microsoft.com/office/drawing/2014/main" id="{BDD0FDD3-209B-458A-B484-1A7478A1AFA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953" y="2131"/>
              <a:ext cx="96" cy="0"/>
            </a:xfrm>
            <a:prstGeom prst="line">
              <a:avLst/>
            </a:prstGeom>
            <a:grp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 anchor="ctr"/>
            <a:lstStyle/>
            <a:p>
              <a:pPr algn="l" rtl="0" eaLnBrk="1" hangingPunct="1">
                <a:defRPr/>
              </a:pPr>
              <a:endParaRPr lang="fr">
                <a:latin typeface="Times" charset="0"/>
                <a:ea typeface="MS PGothic" pitchFamily="34" charset="-128"/>
                <a:cs typeface="Arial" panose="020B0604020202020204" pitchFamily="34" charset="0"/>
              </a:endParaRPr>
            </a:p>
          </p:txBody>
        </p:sp>
        <p:sp>
          <p:nvSpPr>
            <p:cNvPr id="15379" name="_s51215">
              <a:extLst>
                <a:ext uri="{FF2B5EF4-FFF2-40B4-BE49-F238E27FC236}">
                  <a16:creationId xmlns:a16="http://schemas.microsoft.com/office/drawing/2014/main" id="{D9431B42-CF6F-4999-BEF0-72E59DFE171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049" y="2035"/>
              <a:ext cx="192" cy="185"/>
            </a:xfrm>
            <a:prstGeom prst="ellipse">
              <a:avLst/>
            </a:prstGeom>
            <a:grpFill/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square" lIns="0" tIns="0" rIns="0" bIns="0" anchor="ctr"/>
            <a:lstStyle/>
            <a:p>
              <a:pPr algn="ctr" rtl="0" eaLnBrk="1" hangingPunct="1">
                <a:defRPr/>
              </a:pPr>
              <a:r>
                <a:rPr lang="fr" sz="1400" b="1" i="0" u="none" baseline="0">
                  <a:solidFill>
                    <a:schemeClr val="tx1">
                      <a:lumMod val="100000"/>
                    </a:schemeClr>
                  </a:solidFill>
                  <a:ea typeface="MS PGothic" panose="020B0600070205080204" pitchFamily="34" charset="-128"/>
                  <a:sym typeface=""/>
                </a:rPr>
                <a:t>Douaniers en charge du contrôle (POSS)</a:t>
              </a:r>
              <a:endParaRPr lang="fr" sz="1400" b="1" dirty="0">
                <a:solidFill>
                  <a:schemeClr val="tx1">
                    <a:lumMod val="100000"/>
                  </a:schemeClr>
                </a:solidFill>
                <a:ea typeface="MS PGothic" panose="020B0600070205080204" pitchFamily="34" charset="-128"/>
                <a:sym typeface=""/>
              </a:endParaRPr>
            </a:p>
          </p:txBody>
        </p:sp>
        <p:sp>
          <p:nvSpPr>
            <p:cNvPr id="15380" name="_s51216">
              <a:extLst>
                <a:ext uri="{FF2B5EF4-FFF2-40B4-BE49-F238E27FC236}">
                  <a16:creationId xmlns:a16="http://schemas.microsoft.com/office/drawing/2014/main" id="{82AB001D-F17B-43A4-BD8B-FC7BEF56BA04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925" y="1990"/>
              <a:ext cx="68" cy="68"/>
            </a:xfrm>
            <a:prstGeom prst="line">
              <a:avLst/>
            </a:prstGeom>
            <a:grpFill/>
            <a:ln w="57150">
              <a:solidFill>
                <a:srgbClr val="FFC000"/>
              </a:solidFill>
              <a:round/>
              <a:headEnd/>
              <a:tailEnd/>
            </a:ln>
          </p:spPr>
          <p:txBody>
            <a:bodyPr lIns="0" tIns="0" rIns="0" bIns="0" anchor="ctr"/>
            <a:lstStyle/>
            <a:p>
              <a:pPr algn="l" rtl="0" eaLnBrk="1" hangingPunct="1">
                <a:defRPr/>
              </a:pPr>
              <a:endParaRPr lang="fr">
                <a:latin typeface="Times" charset="0"/>
                <a:ea typeface="MS PGothic" pitchFamily="34" charset="-128"/>
                <a:cs typeface="Arial" panose="020B0604020202020204" pitchFamily="34" charset="0"/>
              </a:endParaRPr>
            </a:p>
          </p:txBody>
        </p:sp>
        <p:sp>
          <p:nvSpPr>
            <p:cNvPr id="15381" name="_s51217">
              <a:extLst>
                <a:ext uri="{FF2B5EF4-FFF2-40B4-BE49-F238E27FC236}">
                  <a16:creationId xmlns:a16="http://schemas.microsoft.com/office/drawing/2014/main" id="{A01696F4-26B1-4172-96AD-CE32430CD8C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65" y="1832"/>
              <a:ext cx="192" cy="183"/>
            </a:xfrm>
            <a:prstGeom prst="ellipse">
              <a:avLst/>
            </a:prstGeom>
            <a:grpFill/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square" lIns="0" tIns="0" rIns="0" bIns="0" anchor="ctr"/>
            <a:lstStyle/>
            <a:p>
              <a:pPr algn="ctr" rtl="0" eaLnBrk="1" hangingPunct="1">
                <a:defRPr/>
              </a:pPr>
              <a:r>
                <a:rPr lang="fr" sz="1400" b="1" i="0" u="none" baseline="0">
                  <a:solidFill>
                    <a:schemeClr val="tx1">
                      <a:lumMod val="100000"/>
                    </a:schemeClr>
                  </a:solidFill>
                  <a:ea typeface="MS PGothic" panose="020B0600070205080204" pitchFamily="34" charset="-128"/>
                  <a:sym typeface=""/>
                </a:rPr>
                <a:t>Douane</a:t>
              </a:r>
              <a:endParaRPr lang="fr" sz="1400" b="1" dirty="0">
                <a:solidFill>
                  <a:schemeClr val="tx1">
                    <a:lumMod val="100000"/>
                  </a:schemeClr>
                </a:solidFill>
                <a:ea typeface="MS PGothic" panose="020B0600070205080204" pitchFamily="34" charset="-128"/>
                <a:sym typeface=""/>
              </a:endParaRPr>
            </a:p>
          </p:txBody>
        </p:sp>
        <p:sp>
          <p:nvSpPr>
            <p:cNvPr id="15382" name="_s51218">
              <a:extLst>
                <a:ext uri="{FF2B5EF4-FFF2-40B4-BE49-F238E27FC236}">
                  <a16:creationId xmlns:a16="http://schemas.microsoft.com/office/drawing/2014/main" id="{F4C4C67A-C825-40DF-925A-EB42754913D7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863" y="1940"/>
              <a:ext cx="0" cy="96"/>
            </a:xfrm>
            <a:prstGeom prst="line">
              <a:avLst/>
            </a:prstGeom>
            <a:grpFill/>
            <a:ln w="57150">
              <a:solidFill>
                <a:srgbClr val="FFC000"/>
              </a:solidFill>
              <a:round/>
              <a:headEnd/>
              <a:tailEnd/>
            </a:ln>
          </p:spPr>
          <p:txBody>
            <a:bodyPr lIns="0" tIns="0" rIns="0" bIns="0" anchor="ctr"/>
            <a:lstStyle/>
            <a:p>
              <a:pPr algn="l" rtl="0" eaLnBrk="1" hangingPunct="1">
                <a:defRPr/>
              </a:pPr>
              <a:endParaRPr lang="fr">
                <a:latin typeface="Times" charset="0"/>
                <a:ea typeface="MS PGothic" pitchFamily="34" charset="-128"/>
                <a:cs typeface="Arial" panose="020B0604020202020204" pitchFamily="34" charset="0"/>
              </a:endParaRPr>
            </a:p>
          </p:txBody>
        </p:sp>
        <p:sp>
          <p:nvSpPr>
            <p:cNvPr id="15383" name="_s51219">
              <a:extLst>
                <a:ext uri="{FF2B5EF4-FFF2-40B4-BE49-F238E27FC236}">
                  <a16:creationId xmlns:a16="http://schemas.microsoft.com/office/drawing/2014/main" id="{F00AA027-BF62-4200-B9ED-5F42411C29E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51" y="1775"/>
              <a:ext cx="214" cy="165"/>
            </a:xfrm>
            <a:prstGeom prst="ellipse">
              <a:avLst/>
            </a:prstGeom>
            <a:grpFill/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square" lIns="0" tIns="0" rIns="0" bIns="0" anchor="ctr"/>
            <a:lstStyle/>
            <a:p>
              <a:pPr algn="ctr" rtl="0" eaLnBrk="1" hangingPunct="1">
                <a:defRPr/>
              </a:pPr>
              <a:endParaRPr lang="fr" sz="1400" b="1">
                <a:solidFill>
                  <a:schemeClr val="tx1">
                    <a:lumMod val="100000"/>
                  </a:schemeClr>
                </a:solidFill>
                <a:ea typeface="MS PGothic" panose="020B0600070205080204" pitchFamily="34" charset="-128"/>
                <a:sym typeface=""/>
              </a:endParaRPr>
            </a:p>
            <a:p>
              <a:pPr algn="ctr" rtl="0" eaLnBrk="1" hangingPunct="1">
                <a:defRPr/>
              </a:pPr>
              <a:r>
                <a:rPr lang="fr" sz="1400" b="1" i="0" u="none" baseline="0">
                  <a:solidFill>
                    <a:schemeClr val="tx1">
                      <a:lumMod val="100000"/>
                    </a:schemeClr>
                  </a:solidFill>
                  <a:ea typeface="MS PGothic" panose="020B0600070205080204" pitchFamily="34" charset="-128"/>
                  <a:sym typeface=""/>
                </a:rPr>
                <a:t>Ministère du Commerce extérieur</a:t>
              </a:r>
            </a:p>
            <a:p>
              <a:pPr algn="ctr" rtl="0" eaLnBrk="1" hangingPunct="1">
                <a:defRPr/>
              </a:pPr>
              <a:endParaRPr lang="fr" sz="1400" b="1" dirty="0">
                <a:solidFill>
                  <a:srgbClr val="000000"/>
                </a:solidFill>
                <a:ea typeface="MS PGothic" pitchFamily="34" charset="-128"/>
                <a:cs typeface="Arial" panose="020B0604020202020204" pitchFamily="34" charset="0"/>
              </a:endParaRPr>
            </a:p>
          </p:txBody>
        </p:sp>
        <p:sp>
          <p:nvSpPr>
            <p:cNvPr id="15384" name="_s51220">
              <a:extLst>
                <a:ext uri="{FF2B5EF4-FFF2-40B4-BE49-F238E27FC236}">
                  <a16:creationId xmlns:a16="http://schemas.microsoft.com/office/drawing/2014/main" id="{524A37F8-6EB0-416E-834E-C3D975C793F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51" y="2036"/>
              <a:ext cx="242" cy="192"/>
            </a:xfrm>
            <a:prstGeom prst="ellipse">
              <a:avLst/>
            </a:prstGeom>
            <a:grpFill/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square" lIns="0" tIns="0" rIns="0" bIns="0" anchor="ctr"/>
            <a:lstStyle/>
            <a:p>
              <a:pPr algn="ctr" rtl="0" eaLnBrk="1" hangingPunct="1">
                <a:defRPr/>
              </a:pPr>
              <a:r>
                <a:rPr lang="fr" sz="2000" b="1" i="0" u="none" baseline="0" dirty="0">
                  <a:solidFill>
                    <a:srgbClr val="C00000"/>
                  </a:solidFill>
                  <a:ea typeface="MS PGothic" panose="020B0600070205080204" pitchFamily="34" charset="-128"/>
                  <a:sym typeface=""/>
                </a:rPr>
                <a:t>Contrôles commerciaux stratégiques</a:t>
              </a:r>
              <a:endParaRPr lang="fr" sz="2000" b="1" dirty="0">
                <a:solidFill>
                  <a:srgbClr val="C00000"/>
                </a:solidFill>
                <a:ea typeface="MS PGothic" panose="020B0600070205080204" pitchFamily="34" charset="-128"/>
                <a:sym typeface=""/>
              </a:endParaRPr>
            </a:p>
          </p:txBody>
        </p:sp>
      </p:grpSp>
      <p:sp>
        <p:nvSpPr>
          <p:cNvPr id="28" name="Rechthoek 27">
            <a:extLst>
              <a:ext uri="{FF2B5EF4-FFF2-40B4-BE49-F238E27FC236}">
                <a16:creationId xmlns:a16="http://schemas.microsoft.com/office/drawing/2014/main" id="{B4213C11-91AE-4E4D-8B93-166E757E1984}"/>
              </a:ext>
            </a:extLst>
          </p:cNvPr>
          <p:cNvSpPr/>
          <p:nvPr/>
        </p:nvSpPr>
        <p:spPr bwMode="auto">
          <a:xfrm>
            <a:off x="7152494" y="5569019"/>
            <a:ext cx="2101479" cy="1271840"/>
          </a:xfrm>
          <a:prstGeom prst="rect">
            <a:avLst/>
          </a:prstGeom>
          <a:solidFill>
            <a:srgbClr val="FFC000"/>
          </a:solidFill>
          <a:ln w="9525" cap="flat" cmpd="sng" algn="ctr">
            <a:solidFill>
              <a:srgbClr val="FFC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l" rtl="0" eaLnBrk="1" hangingPunct="1">
              <a:lnSpc>
                <a:spcPts val="1600"/>
              </a:lnSpc>
              <a:defRPr/>
            </a:pPr>
            <a:r>
              <a:rPr lang="fr" sz="1600" b="1" i="0" u="none" kern="0" baseline="0" dirty="0">
                <a:solidFill>
                  <a:schemeClr val="tx1">
                    <a:lumMod val="100000"/>
                  </a:schemeClr>
                </a:solidFill>
                <a:ea typeface="MS PGothic" panose="020B0600070205080204" pitchFamily="34" charset="-128"/>
                <a:sym typeface=""/>
              </a:rPr>
              <a:t>Coopération internationale </a:t>
            </a:r>
            <a:r>
              <a:rPr lang="fr" sz="1400" b="1" i="0" u="none" kern="0" baseline="0" dirty="0">
                <a:solidFill>
                  <a:schemeClr val="tx1">
                    <a:lumMod val="100000"/>
                  </a:schemeClr>
                </a:solidFill>
                <a:ea typeface="MS PGothic" panose="020B0600070205080204" pitchFamily="34" charset="-128"/>
                <a:sym typeface=""/>
              </a:rPr>
              <a:t>(douanes – police – régimes d’octroi de licences et de non-prolifération)</a:t>
            </a:r>
            <a:endParaRPr lang="fr" sz="1400" b="1" kern="0" dirty="0">
              <a:solidFill>
                <a:schemeClr val="tx1">
                  <a:lumMod val="100000"/>
                </a:schemeClr>
              </a:solidFill>
              <a:ea typeface="MS PGothic" panose="020B0600070205080204" pitchFamily="34" charset="-128"/>
              <a:sym typeface=""/>
            </a:endParaRPr>
          </a:p>
        </p:txBody>
      </p:sp>
      <p:cxnSp>
        <p:nvCxnSpPr>
          <p:cNvPr id="31749" name="Rechte verbindingslijn met pijl 11">
            <a:extLst>
              <a:ext uri="{FF2B5EF4-FFF2-40B4-BE49-F238E27FC236}">
                <a16:creationId xmlns:a16="http://schemas.microsoft.com/office/drawing/2014/main" id="{5D3EFCBF-1971-4269-ABA2-DEE0B8E0114F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5605718" y="4506375"/>
            <a:ext cx="2278650" cy="1080094"/>
          </a:xfrm>
          <a:prstGeom prst="straightConnector1">
            <a:avLst/>
          </a:prstGeom>
          <a:noFill/>
          <a:ln w="38100" algn="ctr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1" name="Rechthoek 20">
            <a:extLst>
              <a:ext uri="{FF2B5EF4-FFF2-40B4-BE49-F238E27FC236}">
                <a16:creationId xmlns:a16="http://schemas.microsoft.com/office/drawing/2014/main" id="{AF5361E3-417A-4F25-8D72-3CEE491F66E2}"/>
              </a:ext>
            </a:extLst>
          </p:cNvPr>
          <p:cNvSpPr/>
          <p:nvPr/>
        </p:nvSpPr>
        <p:spPr bwMode="auto">
          <a:xfrm>
            <a:off x="-37348" y="5737045"/>
            <a:ext cx="1534576" cy="587375"/>
          </a:xfrm>
          <a:prstGeom prst="rect">
            <a:avLst/>
          </a:prstGeom>
          <a:solidFill>
            <a:srgbClr val="92D050"/>
          </a:solidFill>
          <a:ln>
            <a:noFill/>
          </a:ln>
          <a:effectLst/>
        </p:spPr>
        <p:txBody>
          <a:bodyPr/>
          <a:lstStyle/>
          <a:p>
            <a:pPr algn="l" rtl="0" eaLnBrk="1" hangingPunct="1">
              <a:lnSpc>
                <a:spcPct val="150000"/>
              </a:lnSpc>
              <a:spcBef>
                <a:spcPct val="20000"/>
              </a:spcBef>
              <a:defRPr/>
            </a:pPr>
            <a:r>
              <a:rPr lang="fr" b="1" i="0" u="none" baseline="0" dirty="0">
                <a:sym typeface=""/>
              </a:rPr>
              <a:t>Industrie</a:t>
            </a:r>
            <a:endParaRPr lang="fr" b="1" dirty="0">
              <a:sym typeface=""/>
            </a:endParaRPr>
          </a:p>
        </p:txBody>
      </p:sp>
      <p:cxnSp>
        <p:nvCxnSpPr>
          <p:cNvPr id="31751" name="Rechte verbindingslijn met pijl 22">
            <a:extLst>
              <a:ext uri="{FF2B5EF4-FFF2-40B4-BE49-F238E27FC236}">
                <a16:creationId xmlns:a16="http://schemas.microsoft.com/office/drawing/2014/main" id="{B002D0BF-BBA8-4C4A-B34D-51268BBDCF20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1476375" y="4724400"/>
            <a:ext cx="914400" cy="914400"/>
          </a:xfrm>
          <a:prstGeom prst="straightConnector1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cxnSp>
      <p:cxnSp>
        <p:nvCxnSpPr>
          <p:cNvPr id="31752" name="Rechte verbindingslijn met pijl 24">
            <a:extLst>
              <a:ext uri="{FF2B5EF4-FFF2-40B4-BE49-F238E27FC236}">
                <a16:creationId xmlns:a16="http://schemas.microsoft.com/office/drawing/2014/main" id="{F348914A-45AE-4CB9-8028-7F7F3EC54473}"/>
              </a:ext>
            </a:extLst>
          </p:cNvPr>
          <p:cNvCxnSpPr>
            <a:cxnSpLocks noChangeShapeType="1"/>
          </p:cNvCxnSpPr>
          <p:nvPr/>
        </p:nvCxnSpPr>
        <p:spPr bwMode="auto">
          <a:xfrm flipH="1">
            <a:off x="245829" y="4422373"/>
            <a:ext cx="3269833" cy="1314672"/>
          </a:xfrm>
          <a:prstGeom prst="straightConnector1">
            <a:avLst/>
          </a:prstGeom>
          <a:noFill/>
          <a:ln w="38100" algn="ctr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1753" name="Tijdelijke aanduiding voor dianummer 33">
            <a:extLst>
              <a:ext uri="{FF2B5EF4-FFF2-40B4-BE49-F238E27FC236}">
                <a16:creationId xmlns:a16="http://schemas.microsoft.com/office/drawing/2014/main" id="{B4DF596A-F32F-468C-A71A-888FA7B721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SzPct val="70000"/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SzPct val="80000"/>
              <a:buChar char="•"/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SzPct val="70000"/>
              <a:buChar char="&gt;"/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pPr algn="r" rtl="0">
              <a:spcBef>
                <a:spcPct val="0"/>
              </a:spcBef>
              <a:buSzTx/>
            </a:pPr>
            <a:fld id="{648DB7E1-8F1C-4194-A208-1DF97ABAF525}" type="slidenum">
              <a:rPr sz="800">
                <a:sym typeface=""/>
              </a:rPr>
              <a:pPr>
                <a:spcBef>
                  <a:spcPct val="0"/>
                </a:spcBef>
                <a:buSzTx/>
              </a:pPr>
              <a:t>2</a:t>
            </a:fld>
            <a:endParaRPr lang="fr" altLang="nl-NL" sz="800" dirty="0">
              <a:sym typeface="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>
            <a:extLst>
              <a:ext uri="{FF2B5EF4-FFF2-40B4-BE49-F238E27FC236}">
                <a16:creationId xmlns:a16="http://schemas.microsoft.com/office/drawing/2014/main" id="{04A43084-931F-48A1-A87F-25D6D94D58AA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12700" y="1308769"/>
            <a:ext cx="9144000" cy="731838"/>
          </a:xfrm>
        </p:spPr>
        <p:txBody>
          <a:bodyPr/>
          <a:lstStyle/>
          <a:p>
            <a:pPr algn="ctr" rtl="0"/>
            <a:r>
              <a:rPr lang="fr" sz="2800" b="1" i="0" u="none" baseline="0">
                <a:solidFill>
                  <a:srgbClr val="FFFF00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  <a:sym typeface=""/>
              </a:rPr>
              <a:t>Douaniers (POSS)</a:t>
            </a:r>
          </a:p>
        </p:txBody>
      </p:sp>
      <p:sp>
        <p:nvSpPr>
          <p:cNvPr id="10243" name="Rectangle 3">
            <a:extLst>
              <a:ext uri="{FF2B5EF4-FFF2-40B4-BE49-F238E27FC236}">
                <a16:creationId xmlns:a16="http://schemas.microsoft.com/office/drawing/2014/main" id="{2FDDDEAF-74ED-4907-A03A-C0C08FC7A729}"/>
              </a:ext>
            </a:extLst>
          </p:cNvPr>
          <p:cNvSpPr>
            <a:spLocks noGrp="1" noChangeArrowheads="1"/>
          </p:cNvSpPr>
          <p:nvPr>
            <p:ph type="body" idx="4294967295"/>
          </p:nvPr>
        </p:nvSpPr>
        <p:spPr>
          <a:xfrm>
            <a:off x="2376049" y="2089135"/>
            <a:ext cx="6719540" cy="4566763"/>
          </a:xfrm>
        </p:spPr>
        <p:txBody>
          <a:bodyPr/>
          <a:lstStyle/>
          <a:p>
            <a:pPr marL="457200" indent="-457200" algn="l" rtl="0">
              <a:buFont typeface="Wingdings" panose="05000000000000000000" pitchFamily="2" charset="2"/>
              <a:buChar char="Ø"/>
              <a:defRPr/>
            </a:pPr>
            <a:r>
              <a:rPr lang="fr" sz="2000" b="0" i="0" u="none" baseline="0">
                <a:solidFill>
                  <a:srgbClr val="002060"/>
                </a:solidFill>
                <a:latin typeface="Arial" panose="020B0604020202020204" pitchFamily="34" charset="0"/>
                <a:ea typeface="ＭＳ Ｐゴシック" panose="020B0600070205080204" pitchFamily="34" charset="-128"/>
                <a:sym typeface=""/>
              </a:rPr>
              <a:t>Enquête/Audits d’entreprises sur les lois de contrôle stratégique du commerce et les infractions économiques (± 350 par an)</a:t>
            </a:r>
          </a:p>
          <a:p>
            <a:pPr marL="457200" indent="-457200" algn="l" rtl="0">
              <a:buFont typeface="Wingdings" panose="05000000000000000000" pitchFamily="2" charset="2"/>
              <a:buChar char="Ø"/>
              <a:defRPr/>
            </a:pPr>
            <a:endParaRPr lang="fr" altLang="nl-NL" sz="2000" dirty="0">
              <a:solidFill>
                <a:srgbClr val="002060"/>
              </a:solidFill>
              <a:latin typeface="Arial" panose="020B0604020202020204" pitchFamily="34" charset="0"/>
              <a:ea typeface="ＭＳ Ｐゴシック" panose="020B0600070205080204" pitchFamily="34" charset="-128"/>
              <a:sym typeface=""/>
            </a:endParaRPr>
          </a:p>
          <a:p>
            <a:pPr marL="457200" indent="-457200" algn="l" rtl="0">
              <a:buFont typeface="Wingdings" panose="05000000000000000000" pitchFamily="2" charset="2"/>
              <a:buChar char="Ø"/>
              <a:defRPr/>
            </a:pPr>
            <a:r>
              <a:rPr lang="fr" sz="2000" b="0" i="0" u="none" baseline="0">
                <a:solidFill>
                  <a:srgbClr val="002060"/>
                </a:solidFill>
                <a:latin typeface="Arial" panose="020B0604020202020204" pitchFamily="34" charset="0"/>
                <a:ea typeface="ＭＳ Ｐゴシック" panose="020B0600070205080204" pitchFamily="34" charset="-128"/>
                <a:sym typeface=""/>
              </a:rPr>
              <a:t>Produits stratégiques (militaires et à double usage) </a:t>
            </a:r>
          </a:p>
          <a:p>
            <a:pPr algn="l" rtl="0">
              <a:buFont typeface="Wingdings" panose="05000000000000000000" pitchFamily="2" charset="2"/>
              <a:buChar char="Ø"/>
              <a:defRPr/>
            </a:pPr>
            <a:endParaRPr lang="fr" altLang="nl-NL" sz="2000" dirty="0">
              <a:solidFill>
                <a:srgbClr val="002060"/>
              </a:solidFill>
              <a:latin typeface="Arial" panose="020B0604020202020204" pitchFamily="34" charset="0"/>
              <a:ea typeface="ＭＳ Ｐゴシック" panose="020B0600070205080204" pitchFamily="34" charset="-128"/>
              <a:sym typeface=""/>
            </a:endParaRPr>
          </a:p>
          <a:p>
            <a:pPr marL="457200" indent="-457200" algn="l" rtl="0">
              <a:buFont typeface="Wingdings" panose="05000000000000000000" pitchFamily="2" charset="2"/>
              <a:buChar char="Ø"/>
              <a:defRPr/>
            </a:pPr>
            <a:r>
              <a:rPr lang="fr" sz="2000" b="0" i="0" u="none" baseline="0">
                <a:solidFill>
                  <a:srgbClr val="002060"/>
                </a:solidFill>
                <a:latin typeface="Arial" panose="020B0604020202020204" pitchFamily="34" charset="0"/>
                <a:ea typeface="ＭＳ Ｐゴシック" panose="020B0600070205080204" pitchFamily="34" charset="-128"/>
                <a:sym typeface=""/>
              </a:rPr>
              <a:t>Convention sur les armes chimiques</a:t>
            </a:r>
          </a:p>
          <a:p>
            <a:pPr marL="457200" indent="-457200" algn="l" rtl="0">
              <a:buFont typeface="Wingdings" panose="05000000000000000000" pitchFamily="2" charset="2"/>
              <a:buChar char="Ø"/>
              <a:defRPr/>
            </a:pPr>
            <a:endParaRPr lang="fr" altLang="nl-NL" sz="2000" dirty="0">
              <a:solidFill>
                <a:srgbClr val="002060"/>
              </a:solidFill>
              <a:latin typeface="Arial" panose="020B0604020202020204" pitchFamily="34" charset="0"/>
              <a:ea typeface="ＭＳ Ｐゴシック" panose="020B0600070205080204" pitchFamily="34" charset="-128"/>
              <a:sym typeface=""/>
            </a:endParaRPr>
          </a:p>
          <a:p>
            <a:pPr marL="457200" indent="-457200" algn="l" rtl="0">
              <a:buFont typeface="Wingdings" panose="05000000000000000000" pitchFamily="2" charset="2"/>
              <a:buChar char="Ø"/>
              <a:defRPr/>
            </a:pPr>
            <a:r>
              <a:rPr lang="fr" sz="2000" b="0" i="0" u="none" baseline="0">
                <a:solidFill>
                  <a:srgbClr val="002060"/>
                </a:solidFill>
                <a:latin typeface="Arial" panose="020B0604020202020204" pitchFamily="34" charset="0"/>
                <a:ea typeface="ＭＳ Ｐゴシック" panose="020B0600070205080204" pitchFamily="34" charset="-128"/>
                <a:sym typeface=""/>
              </a:rPr>
              <a:t>Traité sur le commerce des armes</a:t>
            </a:r>
            <a:endParaRPr lang="fr" altLang="nl-NL" sz="2000" dirty="0">
              <a:solidFill>
                <a:srgbClr val="002060"/>
              </a:solidFill>
              <a:latin typeface="Arial" panose="020B0604020202020204" pitchFamily="34" charset="0"/>
              <a:ea typeface="ＭＳ Ｐゴシック" panose="020B0600070205080204" pitchFamily="34" charset="-128"/>
              <a:sym typeface=""/>
            </a:endParaRPr>
          </a:p>
          <a:p>
            <a:pPr algn="l" rtl="0">
              <a:buFont typeface="Wingdings" panose="05000000000000000000" pitchFamily="2" charset="2"/>
              <a:buChar char="Ø"/>
              <a:defRPr/>
            </a:pPr>
            <a:endParaRPr lang="fr" altLang="nl-NL" sz="2000" dirty="0">
              <a:solidFill>
                <a:srgbClr val="002060"/>
              </a:solidFill>
              <a:latin typeface="Arial" panose="020B0604020202020204" pitchFamily="34" charset="0"/>
              <a:ea typeface="ＭＳ Ｐゴシック" panose="020B0600070205080204" pitchFamily="34" charset="-128"/>
              <a:sym typeface=""/>
            </a:endParaRPr>
          </a:p>
          <a:p>
            <a:pPr marL="457200" indent="-457200" algn="l" rtl="0">
              <a:buFont typeface="Wingdings" panose="05000000000000000000" pitchFamily="2" charset="2"/>
              <a:buChar char="Ø"/>
              <a:defRPr/>
            </a:pPr>
            <a:r>
              <a:rPr lang="fr" sz="2000" b="0" i="0" u="none" baseline="0">
                <a:solidFill>
                  <a:srgbClr val="002060"/>
                </a:solidFill>
                <a:latin typeface="Arial" panose="020B0604020202020204" pitchFamily="34" charset="0"/>
                <a:ea typeface="ＭＳ Ｐゴシック" panose="020B0600070205080204" pitchFamily="34" charset="-128"/>
                <a:sym typeface=""/>
              </a:rPr>
              <a:t>Sanction/Embargos</a:t>
            </a:r>
            <a:endParaRPr lang="fr" altLang="nl-NL" sz="2000" dirty="0">
              <a:solidFill>
                <a:srgbClr val="002060"/>
              </a:solidFill>
              <a:latin typeface="Arial" panose="020B0604020202020204" pitchFamily="34" charset="0"/>
              <a:ea typeface="ＭＳ Ｐゴシック" panose="020B0600070205080204" pitchFamily="34" charset="-128"/>
              <a:sym typeface=""/>
            </a:endParaRPr>
          </a:p>
          <a:p>
            <a:pPr marL="931862" lvl="1" indent="-457200" algn="l" rtl="0">
              <a:buFont typeface="Arial" panose="020B0604020202020204" pitchFamily="34" charset="0"/>
              <a:buChar char="•"/>
              <a:defRPr/>
            </a:pPr>
            <a:r>
              <a:rPr lang="fr" b="0" i="0" u="none" baseline="0">
                <a:solidFill>
                  <a:srgbClr val="0070C0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  <a:sym typeface=""/>
              </a:rPr>
              <a:t>Résolutions du CSNU</a:t>
            </a:r>
            <a:endParaRPr lang="fr" altLang="nl-NL" dirty="0">
              <a:solidFill>
                <a:srgbClr val="0070C0"/>
              </a:solidFill>
              <a:latin typeface="Arial" panose="020B0604020202020204" pitchFamily="34" charset="0"/>
              <a:ea typeface="ＭＳ Ｐゴシック" panose="020B0600070205080204" pitchFamily="34" charset="-128"/>
              <a:cs typeface="+mn-cs"/>
              <a:sym typeface=""/>
            </a:endParaRPr>
          </a:p>
          <a:p>
            <a:pPr marL="931862" lvl="1" indent="-457200" algn="l" rtl="0">
              <a:buFont typeface="Arial" panose="020B0604020202020204" pitchFamily="34" charset="0"/>
              <a:buChar char="•"/>
              <a:defRPr/>
            </a:pPr>
            <a:r>
              <a:rPr lang="fr" b="0" i="0" u="none" baseline="0">
                <a:solidFill>
                  <a:srgbClr val="0070C0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  <a:sym typeface=""/>
              </a:rPr>
              <a:t>Sanction/Réglementations de l’UE</a:t>
            </a:r>
            <a:endParaRPr lang="fr" altLang="nl-NL" dirty="0">
              <a:solidFill>
                <a:srgbClr val="0070C0"/>
              </a:solidFill>
              <a:latin typeface="Arial" panose="020B0604020202020204" pitchFamily="34" charset="0"/>
              <a:ea typeface="ＭＳ Ｐゴシック" panose="020B0600070205080204" pitchFamily="34" charset="-128"/>
              <a:cs typeface="+mn-cs"/>
              <a:sym typeface=""/>
            </a:endParaRPr>
          </a:p>
          <a:p>
            <a:pPr marL="931862" lvl="1" indent="-457200" algn="l" rtl="0">
              <a:buFont typeface="Arial" panose="020B0604020202020204" pitchFamily="34" charset="0"/>
              <a:buChar char="•"/>
              <a:defRPr/>
            </a:pPr>
            <a:endParaRPr lang="fr" altLang="nl-NL" dirty="0">
              <a:solidFill>
                <a:srgbClr val="0070C0"/>
              </a:solidFill>
              <a:latin typeface="Arial" panose="020B0604020202020204" pitchFamily="34" charset="0"/>
              <a:ea typeface="ＭＳ Ｐゴシック" panose="020B0600070205080204" pitchFamily="34" charset="-128"/>
              <a:cs typeface="+mn-cs"/>
              <a:sym typeface=""/>
            </a:endParaRPr>
          </a:p>
          <a:p>
            <a:pPr lvl="1" algn="l" rtl="0">
              <a:buFontTx/>
              <a:buNone/>
              <a:defRPr/>
            </a:pPr>
            <a:endParaRPr lang="fr" altLang="nl-NL" sz="2800" dirty="0">
              <a:solidFill>
                <a:srgbClr val="002060"/>
              </a:solidFill>
              <a:latin typeface="Arial" panose="020B0604020202020204" pitchFamily="34" charset="0"/>
              <a:ea typeface="ＭＳ Ｐゴシック" panose="020B0600070205080204" pitchFamily="34" charset="-128"/>
              <a:cs typeface="+mn-cs"/>
              <a:sym typeface=""/>
            </a:endParaRPr>
          </a:p>
          <a:p>
            <a:pPr lvl="1" algn="l" rtl="0">
              <a:buFontTx/>
              <a:buNone/>
              <a:defRPr/>
            </a:pPr>
            <a:endParaRPr lang="fr" altLang="nl-NL" dirty="0">
              <a:solidFill>
                <a:srgbClr val="FFFF00"/>
              </a:solidFill>
            </a:endParaRPr>
          </a:p>
        </p:txBody>
      </p:sp>
      <p:sp>
        <p:nvSpPr>
          <p:cNvPr id="35844" name="Tijdelijke aanduiding voor dianummer 1">
            <a:extLst>
              <a:ext uri="{FF2B5EF4-FFF2-40B4-BE49-F238E27FC236}">
                <a16:creationId xmlns:a16="http://schemas.microsoft.com/office/drawing/2014/main" id="{03DE8AEB-5C91-4549-834D-6E5B6E59F3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SzPct val="70000"/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SzPct val="80000"/>
              <a:buChar char="•"/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SzPct val="70000"/>
              <a:buChar char="&gt;"/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pPr algn="r" rtl="0">
              <a:spcBef>
                <a:spcPct val="0"/>
              </a:spcBef>
              <a:buSzTx/>
            </a:pPr>
            <a:fld id="{C591CC40-56C8-469B-A0C0-F03A3ABE8AD8}" type="slidenum">
              <a:rPr>
                <a:sym typeface=""/>
              </a:rPr>
              <a:pPr>
                <a:spcBef>
                  <a:spcPct val="0"/>
                </a:spcBef>
                <a:buSzTx/>
              </a:pPr>
              <a:t>3</a:t>
            </a:fld>
            <a:endParaRPr lang="fr" altLang="nl-NL" dirty="0">
              <a:sym typeface=""/>
            </a:endParaRPr>
          </a:p>
        </p:txBody>
      </p:sp>
      <p:sp>
        <p:nvSpPr>
          <p:cNvPr id="6" name="Tekstvak 5">
            <a:extLst>
              <a:ext uri="{FF2B5EF4-FFF2-40B4-BE49-F238E27FC236}">
                <a16:creationId xmlns:a16="http://schemas.microsoft.com/office/drawing/2014/main" id="{D058CB63-4F75-4316-884A-4B9FEB914860}"/>
              </a:ext>
            </a:extLst>
          </p:cNvPr>
          <p:cNvSpPr txBox="1"/>
          <p:nvPr/>
        </p:nvSpPr>
        <p:spPr>
          <a:xfrm>
            <a:off x="12700" y="2492896"/>
            <a:ext cx="2975124" cy="267765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 rtl="0">
              <a:buSzTx/>
            </a:pPr>
            <a:r>
              <a:rPr lang="fr" sz="2400" b="0" i="0" u="none" baseline="0">
                <a:solidFill>
                  <a:srgbClr val="002060"/>
                </a:solidFill>
                <a:sym typeface=""/>
              </a:rPr>
              <a:t>Douaniers (POSS)</a:t>
            </a:r>
          </a:p>
          <a:p>
            <a:pPr algn="l" rtl="0">
              <a:buSzTx/>
            </a:pPr>
            <a:endParaRPr lang="fr" altLang="nl-NL" sz="2400">
              <a:solidFill>
                <a:srgbClr val="FFC000"/>
              </a:solidFill>
              <a:sym typeface=""/>
            </a:endParaRPr>
          </a:p>
          <a:p>
            <a:pPr algn="l" rtl="0">
              <a:buSzTx/>
            </a:pPr>
            <a:r>
              <a:rPr lang="fr" sz="2400" b="0" i="0" u="none" kern="0" baseline="0">
                <a:solidFill>
                  <a:srgbClr val="FFC000">
                    <a:lumMod val="100000"/>
                  </a:srgbClr>
                </a:solidFill>
                <a:sym typeface=""/>
              </a:rPr>
              <a:t>P</a:t>
            </a:r>
            <a:r>
              <a:rPr lang="fr" sz="2400" b="0" i="0" u="none" kern="0" baseline="0">
                <a:solidFill>
                  <a:srgbClr val="002060">
                    <a:lumMod val="100000"/>
                  </a:srgbClr>
                </a:solidFill>
                <a:sym typeface=""/>
              </a:rPr>
              <a:t>récurs</a:t>
            </a:r>
            <a:r>
              <a:rPr lang="fr" sz="2400" b="0" i="0" u="none" kern="0" baseline="0">
                <a:solidFill>
                  <a:srgbClr val="FFC000">
                    <a:lumMod val="100000"/>
                  </a:srgbClr>
                </a:solidFill>
                <a:sym typeface=""/>
              </a:rPr>
              <a:t>e</a:t>
            </a:r>
            <a:r>
              <a:rPr lang="fr" sz="2400" b="0" i="0" u="none" kern="0" baseline="0">
                <a:solidFill>
                  <a:srgbClr val="002060">
                    <a:lumMod val="100000"/>
                  </a:srgbClr>
                </a:solidFill>
                <a:sym typeface=""/>
              </a:rPr>
              <a:t>urs</a:t>
            </a:r>
          </a:p>
          <a:p>
            <a:pPr algn="l" rtl="0">
              <a:buSzTx/>
            </a:pPr>
            <a:endParaRPr lang="fr" altLang="nl-NL" sz="2400">
              <a:solidFill>
                <a:srgbClr val="FFC000"/>
              </a:solidFill>
              <a:sym typeface=""/>
            </a:endParaRPr>
          </a:p>
          <a:p>
            <a:pPr algn="l" rtl="0">
              <a:buSzTx/>
            </a:pPr>
            <a:r>
              <a:rPr lang="fr" sz="2400" b="0" i="0" u="none" kern="0" baseline="0">
                <a:solidFill>
                  <a:srgbClr val="FFC000">
                    <a:lumMod val="100000"/>
                  </a:srgbClr>
                </a:solidFill>
                <a:sym typeface=""/>
              </a:rPr>
              <a:t>P</a:t>
            </a:r>
            <a:r>
              <a:rPr lang="fr" sz="2400" b="0" i="0" u="none" kern="0" baseline="0">
                <a:solidFill>
                  <a:srgbClr val="002060">
                    <a:lumMod val="100000"/>
                  </a:srgbClr>
                </a:solidFill>
                <a:sym typeface=""/>
              </a:rPr>
              <a:t>roduits stratégiques</a:t>
            </a:r>
          </a:p>
          <a:p>
            <a:pPr algn="l" rtl="0">
              <a:buSzTx/>
            </a:pPr>
            <a:endParaRPr lang="fr" altLang="nl-NL" sz="2400">
              <a:solidFill>
                <a:srgbClr val="FFC000"/>
              </a:solidFill>
              <a:sym typeface=""/>
            </a:endParaRPr>
          </a:p>
          <a:p>
            <a:pPr algn="l" rtl="0">
              <a:buSzTx/>
            </a:pPr>
            <a:r>
              <a:rPr lang="fr" sz="2400" b="0" i="0" u="none" kern="0" baseline="0">
                <a:solidFill>
                  <a:srgbClr val="FFC000">
                    <a:lumMod val="100000"/>
                  </a:srgbClr>
                </a:solidFill>
                <a:sym typeface=""/>
              </a:rPr>
              <a:t>S</a:t>
            </a:r>
            <a:r>
              <a:rPr lang="fr" sz="2400" b="0" i="0" u="none" kern="0" baseline="0">
                <a:solidFill>
                  <a:srgbClr val="002060">
                    <a:lumMod val="100000"/>
                  </a:srgbClr>
                </a:solidFill>
                <a:sym typeface=""/>
              </a:rPr>
              <a:t>anctions</a:t>
            </a:r>
            <a:endParaRPr lang="fr" altLang="nl-NL" sz="2400" kern="0" dirty="0">
              <a:solidFill>
                <a:srgbClr val="002060">
                  <a:lumMod val="100000"/>
                </a:srgbClr>
              </a:solidFill>
              <a:sym typeface="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4">
            <a:extLst>
              <a:ext uri="{FF2B5EF4-FFF2-40B4-BE49-F238E27FC236}">
                <a16:creationId xmlns:a16="http://schemas.microsoft.com/office/drawing/2014/main" id="{EFCC1C23-9DCA-4E06-BEBC-C99E198851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12700" y="1370592"/>
            <a:ext cx="9144000" cy="431800"/>
          </a:xfrm>
        </p:spPr>
        <p:txBody>
          <a:bodyPr/>
          <a:lstStyle/>
          <a:p>
            <a:pPr algn="ctr" rtl="0"/>
            <a:r>
              <a:rPr lang="fr" sz="2800" b="1" i="0" u="none" baseline="0">
                <a:solidFill>
                  <a:srgbClr val="FFFF00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  <a:sym typeface=""/>
              </a:rPr>
              <a:t>Sensibilisation à l’industrie et coopération</a:t>
            </a:r>
            <a:endParaRPr lang="fr" altLang="nl-NL" sz="2800" dirty="0">
              <a:solidFill>
                <a:srgbClr val="FFFF00"/>
              </a:solidFill>
              <a:latin typeface="Arial" panose="020B0604020202020204" pitchFamily="34" charset="0"/>
              <a:ea typeface="ＭＳ Ｐゴシック" panose="020B0600070205080204" pitchFamily="34" charset="-128"/>
              <a:cs typeface="+mn-cs"/>
              <a:sym typeface=""/>
            </a:endParaRP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2C555F1-7168-48DA-B7A0-C0E856936C8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700" y="1773238"/>
            <a:ext cx="9193213" cy="4530725"/>
          </a:xfrm>
        </p:spPr>
        <p:txBody>
          <a:bodyPr>
            <a:normAutofit/>
          </a:bodyPr>
          <a:lstStyle/>
          <a:p>
            <a:pPr lvl="1" algn="l" rtl="0">
              <a:defRPr/>
            </a:pPr>
            <a:endParaRPr lang="fr" dirty="0">
              <a:latin typeface="Arial" panose="020B0604020202020204" pitchFamily="34" charset="0"/>
              <a:ea typeface="ＭＳ Ｐゴシック" panose="020B0600070205080204" pitchFamily="34" charset="-128"/>
              <a:cs typeface="+mn-cs"/>
              <a:sym typeface=""/>
            </a:endParaRPr>
          </a:p>
          <a:p>
            <a:pPr marL="914400" lvl="2" indent="0" algn="l" rtl="0">
              <a:buFontTx/>
              <a:buNone/>
              <a:defRPr/>
            </a:pPr>
            <a:endParaRPr lang="fr" dirty="0"/>
          </a:p>
        </p:txBody>
      </p:sp>
      <p:sp>
        <p:nvSpPr>
          <p:cNvPr id="8196" name="Slide Number Placeholder 3">
            <a:extLst>
              <a:ext uri="{FF2B5EF4-FFF2-40B4-BE49-F238E27FC236}">
                <a16:creationId xmlns:a16="http://schemas.microsoft.com/office/drawing/2014/main" id="{D2F328DF-AB11-4496-8147-10D667439F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xfrm>
            <a:off x="358775" y="6494463"/>
            <a:ext cx="719138" cy="360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fr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  <a:cs typeface="+mn-cs"/>
              </a:defRPr>
            </a:lvl9pPr>
          </a:lstStyle>
          <a:p>
            <a:pPr algn="l" rtl="0"/>
            <a:fld id="{C1849F40-6607-45BA-8688-166B1736357F}" type="slidenum">
              <a:rPr>
                <a:cs typeface="+mn-cs"/>
                <a:sym typeface=""/>
              </a:rPr>
              <a:pPr/>
              <a:t>4</a:t>
            </a:fld>
            <a:endParaRPr lang="fr" altLang="nl-NL" dirty="0">
              <a:cs typeface="+mn-cs"/>
              <a:sym typeface=""/>
            </a:endParaRPr>
          </a:p>
        </p:txBody>
      </p:sp>
      <p:sp>
        <p:nvSpPr>
          <p:cNvPr id="7" name="Tekstvak 6">
            <a:extLst>
              <a:ext uri="{FF2B5EF4-FFF2-40B4-BE49-F238E27FC236}">
                <a16:creationId xmlns:a16="http://schemas.microsoft.com/office/drawing/2014/main" id="{3DFE0B84-40EE-4CEA-8D0D-2FC823E1E36E}"/>
              </a:ext>
            </a:extLst>
          </p:cNvPr>
          <p:cNvSpPr txBox="1"/>
          <p:nvPr/>
        </p:nvSpPr>
        <p:spPr>
          <a:xfrm>
            <a:off x="-12700" y="2000640"/>
            <a:ext cx="914400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 rtl="0"/>
            <a:r>
              <a:rPr lang="fr" sz="2000" b="0" i="0" u="none" baseline="0">
                <a:solidFill>
                  <a:srgbClr val="002060"/>
                </a:solidFill>
                <a:sym typeface=""/>
              </a:rPr>
              <a:t>Groupe de travail douane-industrie/Comité national sur la facilitation des échanges </a:t>
            </a:r>
            <a:endParaRPr lang="fr" sz="2000" dirty="0">
              <a:solidFill>
                <a:srgbClr val="002060"/>
              </a:solidFill>
              <a:sym typeface=""/>
            </a:endParaRPr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684B6F8C-190C-44E8-8089-CBA1B541D13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4175" y="5555202"/>
            <a:ext cx="1887472" cy="1265202"/>
          </a:xfrm>
          <a:prstGeom prst="rect">
            <a:avLst/>
          </a:prstGeom>
        </p:spPr>
      </p:pic>
      <p:pic>
        <p:nvPicPr>
          <p:cNvPr id="5" name="Afbeelding 4">
            <a:extLst>
              <a:ext uri="{FF2B5EF4-FFF2-40B4-BE49-F238E27FC236}">
                <a16:creationId xmlns:a16="http://schemas.microsoft.com/office/drawing/2014/main" id="{E4416D25-2348-46D5-9D4A-EC3F12CFC7B5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68344" y="2387712"/>
            <a:ext cx="1368152" cy="981930"/>
          </a:xfrm>
          <a:prstGeom prst="rect">
            <a:avLst/>
          </a:prstGeom>
        </p:spPr>
      </p:pic>
      <p:pic>
        <p:nvPicPr>
          <p:cNvPr id="10" name="Afbeelding 9">
            <a:extLst>
              <a:ext uri="{FF2B5EF4-FFF2-40B4-BE49-F238E27FC236}">
                <a16:creationId xmlns:a16="http://schemas.microsoft.com/office/drawing/2014/main" id="{01287EB4-9451-4F05-BE7A-E400D69291AC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09885" y="4570288"/>
            <a:ext cx="1521415" cy="917120"/>
          </a:xfrm>
          <a:prstGeom prst="rect">
            <a:avLst/>
          </a:prstGeom>
        </p:spPr>
      </p:pic>
      <p:sp>
        <p:nvSpPr>
          <p:cNvPr id="11" name="Tekstvak 10">
            <a:extLst>
              <a:ext uri="{FF2B5EF4-FFF2-40B4-BE49-F238E27FC236}">
                <a16:creationId xmlns:a16="http://schemas.microsoft.com/office/drawing/2014/main" id="{88789574-2E2B-4755-A893-A2A2679FA63F}"/>
              </a:ext>
            </a:extLst>
          </p:cNvPr>
          <p:cNvSpPr txBox="1"/>
          <p:nvPr/>
        </p:nvSpPr>
        <p:spPr>
          <a:xfrm>
            <a:off x="-13025" y="2721140"/>
            <a:ext cx="7314840" cy="1631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1" algn="l" rtl="0">
              <a:buClr>
                <a:srgbClr val="FF0000"/>
              </a:buClr>
              <a:buFont typeface="Arial" panose="020B0604020202020204" pitchFamily="34" charset="0"/>
              <a:buChar char="•"/>
              <a:defRPr/>
            </a:pPr>
            <a:r>
              <a:rPr lang="fr" sz="2000" b="0" i="0" u="none" kern="0" baseline="0">
                <a:solidFill>
                  <a:srgbClr val="002060">
                    <a:lumMod val="100000"/>
                  </a:srgbClr>
                </a:solidFill>
                <a:sym typeface=""/>
              </a:rPr>
              <a:t> Douane</a:t>
            </a:r>
          </a:p>
          <a:p>
            <a:pPr lvl="1" algn="l" rtl="0">
              <a:buClr>
                <a:srgbClr val="FF0000"/>
              </a:buClr>
              <a:buFont typeface="Arial" panose="020B0604020202020204" pitchFamily="34" charset="0"/>
              <a:buChar char="•"/>
              <a:defRPr/>
            </a:pPr>
            <a:r>
              <a:rPr lang="fr" sz="2000" b="0" i="0" u="none" baseline="0">
                <a:solidFill>
                  <a:srgbClr val="002060"/>
                </a:solidFill>
                <a:sym typeface=""/>
              </a:rPr>
              <a:t> Air Cargo Netherlands</a:t>
            </a:r>
          </a:p>
          <a:p>
            <a:pPr lvl="1" algn="l" rtl="0">
              <a:buClr>
                <a:srgbClr val="FF0000"/>
              </a:buClr>
              <a:buFont typeface="Arial" panose="020B0604020202020204" pitchFamily="34" charset="0"/>
              <a:buChar char="•"/>
              <a:defRPr/>
            </a:pPr>
            <a:r>
              <a:rPr lang="fr" sz="2000" b="0" i="0" u="none" baseline="0">
                <a:solidFill>
                  <a:srgbClr val="002060"/>
                </a:solidFill>
                <a:sym typeface=""/>
              </a:rPr>
              <a:t> Organisation faîtière pour la logistique et le transport </a:t>
            </a:r>
          </a:p>
          <a:p>
            <a:pPr lvl="1" algn="l" rtl="0">
              <a:buClr>
                <a:srgbClr val="FF0000"/>
              </a:buClr>
              <a:buFont typeface="Arial" panose="020B0604020202020204" pitchFamily="34" charset="0"/>
              <a:buChar char="•"/>
              <a:defRPr/>
            </a:pPr>
            <a:r>
              <a:rPr lang="fr" sz="2000" b="0" i="0" u="none" baseline="0">
                <a:solidFill>
                  <a:srgbClr val="002060"/>
                </a:solidFill>
                <a:sym typeface=""/>
              </a:rPr>
              <a:t> Fédération des exportateurs néerlandais</a:t>
            </a:r>
          </a:p>
          <a:p>
            <a:pPr lvl="1" algn="l" rtl="0">
              <a:buClr>
                <a:srgbClr val="FF0000"/>
              </a:buClr>
              <a:buFont typeface="Arial" panose="020B0604020202020204" pitchFamily="34" charset="0"/>
              <a:buChar char="•"/>
              <a:defRPr/>
            </a:pPr>
            <a:r>
              <a:rPr lang="fr" sz="2000" b="0" i="0" u="none" baseline="0">
                <a:solidFill>
                  <a:srgbClr val="002060"/>
                </a:solidFill>
                <a:sym typeface=""/>
              </a:rPr>
              <a:t> Fédération des expéditeurs néerlandais</a:t>
            </a:r>
            <a:endParaRPr lang="fr" sz="2000" dirty="0">
              <a:solidFill>
                <a:srgbClr val="002060"/>
              </a:solidFill>
              <a:sym typeface=""/>
            </a:endParaRPr>
          </a:p>
        </p:txBody>
      </p:sp>
      <p:pic>
        <p:nvPicPr>
          <p:cNvPr id="9" name="Afbeelding 6">
            <a:extLst>
              <a:ext uri="{FF2B5EF4-FFF2-40B4-BE49-F238E27FC236}">
                <a16:creationId xmlns:a16="http://schemas.microsoft.com/office/drawing/2014/main" id="{A141EA7A-0E56-481E-859F-E00F0E303556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003535" y="3490536"/>
            <a:ext cx="1368153" cy="9819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Tekstvak 11">
            <a:extLst>
              <a:ext uri="{FF2B5EF4-FFF2-40B4-BE49-F238E27FC236}">
                <a16:creationId xmlns:a16="http://schemas.microsoft.com/office/drawing/2014/main" id="{3ECCEDAE-32DA-4CD7-A1AB-22D6A500F9B0}"/>
              </a:ext>
            </a:extLst>
          </p:cNvPr>
          <p:cNvSpPr txBox="1"/>
          <p:nvPr/>
        </p:nvSpPr>
        <p:spPr>
          <a:xfrm>
            <a:off x="2370709" y="5412934"/>
            <a:ext cx="6690940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 algn="l" rtl="0"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fr" sz="1900" b="0" i="0" u="none" baseline="0" dirty="0">
                <a:solidFill>
                  <a:srgbClr val="002060"/>
                </a:solidFill>
                <a:sym typeface=""/>
              </a:rPr>
              <a:t>Participation du secteur du transport et de l’expédition au système national de contrôle stratégique du commerce.</a:t>
            </a:r>
          </a:p>
          <a:p>
            <a:pPr marL="342900" indent="-342900" algn="l" rtl="0">
              <a:buClr>
                <a:srgbClr val="FF0000"/>
              </a:buClr>
              <a:buFont typeface="Wingdings" panose="05000000000000000000" pitchFamily="2" charset="2"/>
              <a:buChar char="Ø"/>
            </a:pPr>
            <a:endParaRPr lang="fr" sz="1400" dirty="0">
              <a:solidFill>
                <a:srgbClr val="002060"/>
              </a:solidFill>
              <a:sym typeface=""/>
            </a:endParaRPr>
          </a:p>
          <a:p>
            <a:pPr marL="342900" indent="-342900" algn="l" rtl="0"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fr" sz="1900" b="0" i="0" u="none" baseline="0" dirty="0">
                <a:solidFill>
                  <a:srgbClr val="002060"/>
                </a:solidFill>
                <a:sym typeface=""/>
              </a:rPr>
              <a:t>Formation « Sensibilisation aux contrôles à l’exportation et sanctions »</a:t>
            </a:r>
            <a:endParaRPr lang="fr" sz="1900" dirty="0">
              <a:solidFill>
                <a:srgbClr val="002060"/>
              </a:solidFill>
              <a:sym typeface=""/>
            </a:endParaRPr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7A8BABF7-FC19-4CFB-99E7-2A46A22FEAA8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3404" y="4456344"/>
            <a:ext cx="2050433" cy="8524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595760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jdelijke aanduiding voor dianummer 1">
            <a:extLst>
              <a:ext uri="{FF2B5EF4-FFF2-40B4-BE49-F238E27FC236}">
                <a16:creationId xmlns:a16="http://schemas.microsoft.com/office/drawing/2014/main" id="{F14EE9AD-F7F3-4456-B63F-76856082F8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191345" y="5697843"/>
            <a:ext cx="743144" cy="20484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1pPr>
            <a:lvl2pPr marL="557361" indent="-214370"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2pPr>
            <a:lvl3pPr marL="857479" indent="-171496"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3pPr>
            <a:lvl4pPr marL="1200470" indent="-171496"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4pPr>
            <a:lvl5pPr marL="1543461" indent="-171496"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5pPr>
            <a:lvl6pPr marL="1886453" indent="-17149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6pPr>
            <a:lvl7pPr marL="2229444" indent="-17149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7pPr>
            <a:lvl8pPr marL="2572436" indent="-17149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8pPr>
            <a:lvl9pPr marL="2915427" indent="-17149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pPr algn="r" rtl="0"/>
            <a:fld id="{5C799E9E-4C29-4E10-A9CB-C33209E59033}" type="slidenum">
              <a:rPr>
                <a:sym typeface=""/>
              </a:rPr>
              <a:pPr/>
              <a:t>5</a:t>
            </a:fld>
            <a:endParaRPr lang="fr" altLang="nl-NL" dirty="0">
              <a:sym typeface=""/>
            </a:endParaRPr>
          </a:p>
        </p:txBody>
      </p:sp>
      <p:grpSp>
        <p:nvGrpSpPr>
          <p:cNvPr id="21507" name="Group 5">
            <a:extLst>
              <a:ext uri="{FF2B5EF4-FFF2-40B4-BE49-F238E27FC236}">
                <a16:creationId xmlns:a16="http://schemas.microsoft.com/office/drawing/2014/main" id="{2C9F995C-5780-4AB8-A8FE-7A3E85A25DA0}"/>
              </a:ext>
            </a:extLst>
          </p:cNvPr>
          <p:cNvGrpSpPr>
            <a:grpSpLocks/>
          </p:cNvGrpSpPr>
          <p:nvPr/>
        </p:nvGrpSpPr>
        <p:grpSpPr bwMode="auto">
          <a:xfrm>
            <a:off x="-102007" y="1976264"/>
            <a:ext cx="9036496" cy="4189040"/>
            <a:chOff x="-112158" y="981075"/>
            <a:chExt cx="9935737" cy="6843713"/>
          </a:xfrm>
        </p:grpSpPr>
        <p:pic>
          <p:nvPicPr>
            <p:cNvPr id="21508" name="Afbeelding 2">
              <a:extLst>
                <a:ext uri="{FF2B5EF4-FFF2-40B4-BE49-F238E27FC236}">
                  <a16:creationId xmlns:a16="http://schemas.microsoft.com/office/drawing/2014/main" id="{AD621F45-7A7B-4FF6-B6DB-0E784867547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981075"/>
              <a:ext cx="9144000" cy="68437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1509" name="Rechthoek 3">
              <a:extLst>
                <a:ext uri="{FF2B5EF4-FFF2-40B4-BE49-F238E27FC236}">
                  <a16:creationId xmlns:a16="http://schemas.microsoft.com/office/drawing/2014/main" id="{7677A043-6A47-4401-94B2-73951F4168A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-112158" y="1556595"/>
              <a:ext cx="9935737" cy="35459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Verdana" panose="020B060403050404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Verdana" panose="020B060403050404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Verdana" panose="020B060403050404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Verdana" panose="020B060403050404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Verdana" panose="020B060403050404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l" rtl="0"/>
              <a:r>
                <a:rPr lang="fr" sz="2701" b="0" i="0" u="none" baseline="0" dirty="0">
                  <a:solidFill>
                    <a:srgbClr val="FF6600"/>
                  </a:solidFill>
                  <a:sym typeface=""/>
                </a:rPr>
                <a:t>Séminaires MAE</a:t>
              </a:r>
            </a:p>
            <a:p>
              <a:pPr algn="l" rtl="0"/>
              <a:r>
                <a:rPr lang="fr" sz="2701" b="0" i="0" u="none" baseline="0" dirty="0">
                  <a:solidFill>
                    <a:srgbClr val="FF6600"/>
                  </a:solidFill>
                  <a:sym typeface=""/>
                </a:rPr>
                <a:t>Contrôles à l’exportation et produits stratégiques</a:t>
              </a:r>
              <a:endParaRPr lang="fr" altLang="nl-NL" sz="2701" dirty="0">
                <a:solidFill>
                  <a:srgbClr val="FF6600"/>
                </a:solidFill>
                <a:sym typeface=""/>
              </a:endParaRPr>
            </a:p>
            <a:p>
              <a:endParaRPr lang="fr" altLang="nl-NL" sz="2701" dirty="0">
                <a:solidFill>
                  <a:srgbClr val="FF6600"/>
                </a:solidFill>
                <a:sym typeface=""/>
              </a:endParaRPr>
            </a:p>
            <a:p>
              <a:endParaRPr lang="fr" altLang="nl-NL" sz="2701" dirty="0">
                <a:solidFill>
                  <a:srgbClr val="FF6600"/>
                </a:solidFill>
                <a:sym typeface=""/>
              </a:endParaRPr>
            </a:p>
            <a:p>
              <a:endParaRPr lang="fr" altLang="nl-NL" sz="2701" dirty="0">
                <a:solidFill>
                  <a:srgbClr val="FF6600"/>
                </a:solidFill>
              </a:endParaRPr>
            </a:p>
          </p:txBody>
        </p:sp>
      </p:grpSp>
      <p:pic>
        <p:nvPicPr>
          <p:cNvPr id="6" name="Picture 1">
            <a:extLst>
              <a:ext uri="{FF2B5EF4-FFF2-40B4-BE49-F238E27FC236}">
                <a16:creationId xmlns:a16="http://schemas.microsoft.com/office/drawing/2014/main" id="{B716F74A-5BAA-4844-BB41-A024E82C00C8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156176" y="830933"/>
            <a:ext cx="2987824" cy="19913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kstvak 7">
            <a:extLst>
              <a:ext uri="{FF2B5EF4-FFF2-40B4-BE49-F238E27FC236}">
                <a16:creationId xmlns:a16="http://schemas.microsoft.com/office/drawing/2014/main" id="{4D6DF1BD-2816-41D1-816C-9AC7646ACA7C}"/>
              </a:ext>
            </a:extLst>
          </p:cNvPr>
          <p:cNvSpPr txBox="1"/>
          <p:nvPr/>
        </p:nvSpPr>
        <p:spPr>
          <a:xfrm>
            <a:off x="-21246" y="6152526"/>
            <a:ext cx="8756961" cy="65659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 rtl="0">
              <a:lnSpc>
                <a:spcPts val="2200"/>
              </a:lnSpc>
            </a:pPr>
            <a:r>
              <a:rPr lang="fr" sz="2000" b="0" i="0" u="none" kern="0" baseline="0" dirty="0">
                <a:solidFill>
                  <a:srgbClr val="FF6600">
                    <a:lumMod val="100000"/>
                  </a:srgbClr>
                </a:solidFill>
                <a:sym typeface=""/>
              </a:rPr>
              <a:t>Le MAE des Pays-Bas a lancé de nouveaux efforts pour informer l’industrie sur la politique de contrôle néerlandaise et sa mise en œuvre.</a:t>
            </a:r>
            <a:endParaRPr lang="fr" altLang="nl-NL" sz="2000" kern="0" dirty="0">
              <a:solidFill>
                <a:srgbClr val="FF6600">
                  <a:lumMod val="100000"/>
                </a:srgbClr>
              </a:solidFill>
              <a:sym typeface=""/>
            </a:endParaRPr>
          </a:p>
        </p:txBody>
      </p:sp>
    </p:spTree>
    <p:extLst>
      <p:ext uri="{BB962C8B-B14F-4D97-AF65-F5344CB8AC3E}">
        <p14:creationId xmlns:p14="http://schemas.microsoft.com/office/powerpoint/2010/main" val="7796522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Titel 1">
            <a:extLst>
              <a:ext uri="{FF2B5EF4-FFF2-40B4-BE49-F238E27FC236}">
                <a16:creationId xmlns:a16="http://schemas.microsoft.com/office/drawing/2014/main" id="{939FAB90-51F8-CB47-AAEB-00E8111886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25769" y="1196752"/>
            <a:ext cx="9144000" cy="360362"/>
          </a:xfrm>
        </p:spPr>
        <p:txBody>
          <a:bodyPr/>
          <a:lstStyle/>
          <a:p>
            <a:pPr algn="ctr" rtl="0"/>
            <a:r>
              <a:rPr lang="fr" sz="2400" b="1" i="0" u="none" baseline="0" dirty="0">
                <a:solidFill>
                  <a:srgbClr val="FFFF00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  <a:sym typeface=""/>
              </a:rPr>
              <a:t>Contrôle des exportations et recherches – à double usage ou militaires</a:t>
            </a:r>
            <a:endParaRPr lang="fr" altLang="en-US" sz="2400" dirty="0">
              <a:solidFill>
                <a:srgbClr val="FFFF00"/>
              </a:solidFill>
              <a:latin typeface="Arial" panose="020B0604020202020204" pitchFamily="34" charset="0"/>
              <a:ea typeface="ＭＳ Ｐゴシック" panose="020B0600070205080204" pitchFamily="34" charset="-128"/>
              <a:cs typeface="+mn-cs"/>
              <a:sym typeface=""/>
            </a:endParaRPr>
          </a:p>
        </p:txBody>
      </p:sp>
      <p:pic>
        <p:nvPicPr>
          <p:cNvPr id="3" name="Tijdelijke aanduiding voor inhoud 2" descr="Afbeelding met tekst, schermafbeelding&#10;&#10;Automatisch gegenereerde beschrijving">
            <a:extLst>
              <a:ext uri="{FF2B5EF4-FFF2-40B4-BE49-F238E27FC236}">
                <a16:creationId xmlns:a16="http://schemas.microsoft.com/office/drawing/2014/main" id="{84E2621B-E822-43A1-8898-8F5822D32B1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62831" y="2114631"/>
            <a:ext cx="6992476" cy="2429214"/>
          </a:xfrm>
        </p:spPr>
      </p:pic>
      <p:sp>
        <p:nvSpPr>
          <p:cNvPr id="15363" name="Foliennummernplatzhalter 3">
            <a:extLst>
              <a:ext uri="{FF2B5EF4-FFF2-40B4-BE49-F238E27FC236}">
                <a16:creationId xmlns:a16="http://schemas.microsoft.com/office/drawing/2014/main" id="{B2680AA0-446D-9E4E-82ED-2F0991C19D2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r" rtl="0"/>
            <a:fld id="{2591964D-9822-0348-977E-80B6675E5D44}" type="slidenum">
              <a:rPr sz="800">
                <a:solidFill>
                  <a:schemeClr val="bg1"/>
                </a:solidFill>
                <a:latin typeface="Verdana" panose="020B0604030504040204" pitchFamily="34" charset="0"/>
                <a:sym typeface=""/>
              </a:rPr>
              <a:pPr/>
              <a:t>6</a:t>
            </a:fld>
            <a:endParaRPr lang="fr" altLang="de-DE" sz="800" dirty="0">
              <a:solidFill>
                <a:schemeClr val="bg1"/>
              </a:solidFill>
              <a:latin typeface="Verdana" panose="020B0604030504040204" pitchFamily="34" charset="0"/>
              <a:sym typeface=""/>
            </a:endParaRPr>
          </a:p>
        </p:txBody>
      </p:sp>
      <p:pic>
        <p:nvPicPr>
          <p:cNvPr id="1026" name="Picture 2" descr="Factsheet Cryptografie">
            <a:extLst>
              <a:ext uri="{FF2B5EF4-FFF2-40B4-BE49-F238E27FC236}">
                <a16:creationId xmlns:a16="http://schemas.microsoft.com/office/drawing/2014/main" id="{32CB5233-89C2-4A53-8521-92E5C85B098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57732" y="4730427"/>
            <a:ext cx="1486106" cy="20994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Factsheet Export via the Cloud">
            <a:extLst>
              <a:ext uri="{FF2B5EF4-FFF2-40B4-BE49-F238E27FC236}">
                <a16:creationId xmlns:a16="http://schemas.microsoft.com/office/drawing/2014/main" id="{7461C11F-D611-470F-AFB7-B3FA2DFD122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25481" y="4050878"/>
            <a:ext cx="1967135" cy="27789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>
            <a:extLst>
              <a:ext uri="{FF2B5EF4-FFF2-40B4-BE49-F238E27FC236}">
                <a16:creationId xmlns:a16="http://schemas.microsoft.com/office/drawing/2014/main" id="{04A43084-931F-48A1-A87F-25D6D94D58AA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12700" y="1308769"/>
            <a:ext cx="9144000" cy="731838"/>
          </a:xfrm>
        </p:spPr>
        <p:txBody>
          <a:bodyPr/>
          <a:lstStyle/>
          <a:p>
            <a:pPr algn="ctr" rtl="0"/>
            <a:r>
              <a:rPr lang="fr" sz="2600" b="1" i="0" u="none" baseline="0">
                <a:solidFill>
                  <a:srgbClr val="FFFF00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  <a:sym typeface=""/>
              </a:rPr>
              <a:t>Participation au salon annuel de l’industrie de la défense</a:t>
            </a:r>
          </a:p>
        </p:txBody>
      </p:sp>
      <p:sp>
        <p:nvSpPr>
          <p:cNvPr id="10243" name="Rectangle 3">
            <a:extLst>
              <a:ext uri="{FF2B5EF4-FFF2-40B4-BE49-F238E27FC236}">
                <a16:creationId xmlns:a16="http://schemas.microsoft.com/office/drawing/2014/main" id="{2FDDDEAF-74ED-4907-A03A-C0C08FC7A729}"/>
              </a:ext>
            </a:extLst>
          </p:cNvPr>
          <p:cNvSpPr>
            <a:spLocks noGrp="1" noChangeArrowheads="1"/>
          </p:cNvSpPr>
          <p:nvPr>
            <p:ph type="body" idx="4294967295"/>
          </p:nvPr>
        </p:nvSpPr>
        <p:spPr>
          <a:xfrm>
            <a:off x="2376049" y="2089135"/>
            <a:ext cx="6719540" cy="4566763"/>
          </a:xfrm>
        </p:spPr>
        <p:txBody>
          <a:bodyPr/>
          <a:lstStyle/>
          <a:p>
            <a:pPr marL="931862" lvl="1" indent="-457200" algn="l" rtl="0">
              <a:buFont typeface="Arial" panose="020B0604020202020204" pitchFamily="34" charset="0"/>
              <a:buChar char="•"/>
              <a:defRPr/>
            </a:pPr>
            <a:endParaRPr lang="fr" altLang="nl-NL" dirty="0">
              <a:solidFill>
                <a:srgbClr val="0070C0"/>
              </a:solidFill>
              <a:latin typeface="Arial" panose="020B0604020202020204" pitchFamily="34" charset="0"/>
              <a:ea typeface="ＭＳ Ｐゴシック" panose="020B0600070205080204" pitchFamily="34" charset="-128"/>
              <a:cs typeface="+mn-cs"/>
              <a:sym typeface=""/>
            </a:endParaRPr>
          </a:p>
          <a:p>
            <a:pPr lvl="1" algn="l" rtl="0">
              <a:buFontTx/>
              <a:buNone/>
              <a:defRPr/>
            </a:pPr>
            <a:endParaRPr lang="fr" altLang="nl-NL" sz="2800" dirty="0">
              <a:solidFill>
                <a:srgbClr val="002060"/>
              </a:solidFill>
              <a:latin typeface="Arial" panose="020B0604020202020204" pitchFamily="34" charset="0"/>
              <a:ea typeface="ＭＳ Ｐゴシック" panose="020B0600070205080204" pitchFamily="34" charset="-128"/>
              <a:cs typeface="+mn-cs"/>
              <a:sym typeface=""/>
            </a:endParaRPr>
          </a:p>
          <a:p>
            <a:pPr lvl="1" algn="l" rtl="0">
              <a:buFontTx/>
              <a:buNone/>
              <a:defRPr/>
            </a:pPr>
            <a:endParaRPr lang="fr" altLang="nl-NL" dirty="0">
              <a:solidFill>
                <a:srgbClr val="FFFF00"/>
              </a:solidFill>
            </a:endParaRPr>
          </a:p>
        </p:txBody>
      </p:sp>
      <p:sp>
        <p:nvSpPr>
          <p:cNvPr id="35844" name="Tijdelijke aanduiding voor dianummer 1">
            <a:extLst>
              <a:ext uri="{FF2B5EF4-FFF2-40B4-BE49-F238E27FC236}">
                <a16:creationId xmlns:a16="http://schemas.microsoft.com/office/drawing/2014/main" id="{03DE8AEB-5C91-4549-834D-6E5B6E59F3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SzPct val="70000"/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SzPct val="80000"/>
              <a:buChar char="•"/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SzPct val="70000"/>
              <a:buChar char="&gt;"/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pPr algn="r" rtl="0">
              <a:spcBef>
                <a:spcPct val="0"/>
              </a:spcBef>
              <a:buSzTx/>
            </a:pPr>
            <a:fld id="{C591CC40-56C8-469B-A0C0-F03A3ABE8AD8}" type="slidenum">
              <a:rPr>
                <a:sym typeface=""/>
              </a:rPr>
              <a:pPr>
                <a:spcBef>
                  <a:spcPct val="0"/>
                </a:spcBef>
                <a:buSzTx/>
              </a:pPr>
              <a:t>7</a:t>
            </a:fld>
            <a:endParaRPr lang="fr" altLang="nl-NL" dirty="0">
              <a:sym typeface=""/>
            </a:endParaRPr>
          </a:p>
        </p:txBody>
      </p:sp>
      <p:pic>
        <p:nvPicPr>
          <p:cNvPr id="2" name="Afbeelding 1">
            <a:extLst>
              <a:ext uri="{FF2B5EF4-FFF2-40B4-BE49-F238E27FC236}">
                <a16:creationId xmlns:a16="http://schemas.microsoft.com/office/drawing/2014/main" id="{DF8A908E-6D92-47BD-A9CF-1FDB19E3801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79712" y="2415014"/>
            <a:ext cx="5723584" cy="1533339"/>
          </a:xfrm>
          <a:prstGeom prst="rect">
            <a:avLst/>
          </a:prstGeom>
        </p:spPr>
      </p:pic>
      <p:pic>
        <p:nvPicPr>
          <p:cNvPr id="3" name="Afbeelding 2">
            <a:extLst>
              <a:ext uri="{FF2B5EF4-FFF2-40B4-BE49-F238E27FC236}">
                <a16:creationId xmlns:a16="http://schemas.microsoft.com/office/drawing/2014/main" id="{27FC3D45-74B4-447B-B3DF-6C85904B6FE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27055" y="4581082"/>
            <a:ext cx="3680297" cy="2697012"/>
          </a:xfrm>
          <a:prstGeom prst="rect">
            <a:avLst/>
          </a:prstGeom>
        </p:spPr>
      </p:pic>
      <p:pic>
        <p:nvPicPr>
          <p:cNvPr id="4" name="Afbeelding 3">
            <a:extLst>
              <a:ext uri="{FF2B5EF4-FFF2-40B4-BE49-F238E27FC236}">
                <a16:creationId xmlns:a16="http://schemas.microsoft.com/office/drawing/2014/main" id="{B73711ED-44CB-46D7-B0E2-E009EDEFEB5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13510" y="4908285"/>
            <a:ext cx="3297682" cy="24166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831050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ijdelijke aanduiding voor dianummer 1">
            <a:extLst>
              <a:ext uri="{FF2B5EF4-FFF2-40B4-BE49-F238E27FC236}">
                <a16:creationId xmlns:a16="http://schemas.microsoft.com/office/drawing/2014/main" id="{4B279D98-E270-441C-B9AF-AA2C9E7C42C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r" rtl="0"/>
            <a:fld id="{311081C4-BFB7-486B-A485-EED94679C7F3}" type="slidenum">
              <a:rPr sz="800">
                <a:latin typeface="Verdana" panose="020B0604030504040204" pitchFamily="34" charset="0"/>
                <a:sym typeface=""/>
              </a:rPr>
              <a:pPr/>
              <a:t>8</a:t>
            </a:fld>
            <a:endParaRPr lang="fr" altLang="nl-NL" sz="800" dirty="0">
              <a:latin typeface="Verdana" panose="020B0604030504040204" pitchFamily="34" charset="0"/>
              <a:sym typeface=""/>
            </a:endParaRPr>
          </a:p>
        </p:txBody>
      </p:sp>
      <p:pic>
        <p:nvPicPr>
          <p:cNvPr id="33795" name="Afbeelding 2">
            <a:extLst>
              <a:ext uri="{FF2B5EF4-FFF2-40B4-BE49-F238E27FC236}">
                <a16:creationId xmlns:a16="http://schemas.microsoft.com/office/drawing/2014/main" id="{00736916-DA86-489D-AE1D-2EA172F07D7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1746794"/>
            <a:ext cx="9144001" cy="4778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>
            <a:extLst>
              <a:ext uri="{FF2B5EF4-FFF2-40B4-BE49-F238E27FC236}">
                <a16:creationId xmlns:a16="http://schemas.microsoft.com/office/drawing/2014/main" id="{04A43084-931F-48A1-A87F-25D6D94D58AA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12700" y="1308769"/>
            <a:ext cx="9144000" cy="731838"/>
          </a:xfrm>
        </p:spPr>
        <p:txBody>
          <a:bodyPr/>
          <a:lstStyle/>
          <a:p>
            <a:pPr algn="ctr" rtl="0"/>
            <a:r>
              <a:rPr lang="fr" sz="2800" b="1" i="0" u="none" baseline="0">
                <a:solidFill>
                  <a:srgbClr val="FFFF00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  <a:sym typeface=""/>
              </a:rPr>
              <a:t>Déclarations rectificatives spontanées</a:t>
            </a:r>
            <a:endParaRPr lang="fr" altLang="nl-NL" sz="2800" dirty="0">
              <a:solidFill>
                <a:srgbClr val="FFFF00"/>
              </a:solidFill>
              <a:latin typeface="Arial" panose="020B0604020202020204" pitchFamily="34" charset="0"/>
              <a:ea typeface="ＭＳ Ｐゴシック" panose="020B0600070205080204" pitchFamily="34" charset="-128"/>
              <a:cs typeface="+mn-cs"/>
              <a:sym typeface=""/>
            </a:endParaRPr>
          </a:p>
        </p:txBody>
      </p:sp>
      <p:sp>
        <p:nvSpPr>
          <p:cNvPr id="10243" name="Rectangle 3">
            <a:extLst>
              <a:ext uri="{FF2B5EF4-FFF2-40B4-BE49-F238E27FC236}">
                <a16:creationId xmlns:a16="http://schemas.microsoft.com/office/drawing/2014/main" id="{2FDDDEAF-74ED-4907-A03A-C0C08FC7A729}"/>
              </a:ext>
            </a:extLst>
          </p:cNvPr>
          <p:cNvSpPr>
            <a:spLocks noGrp="1" noChangeArrowheads="1"/>
          </p:cNvSpPr>
          <p:nvPr>
            <p:ph type="body" idx="4294967295"/>
          </p:nvPr>
        </p:nvSpPr>
        <p:spPr>
          <a:xfrm>
            <a:off x="0" y="1945086"/>
            <a:ext cx="5279380" cy="4868290"/>
          </a:xfrm>
        </p:spPr>
        <p:txBody>
          <a:bodyPr/>
          <a:lstStyle/>
          <a:p>
            <a:pPr marL="457200" indent="-457200" algn="l" rtl="0">
              <a:buFont typeface="Wingdings" panose="05000000000000000000" pitchFamily="2" charset="2"/>
              <a:buChar char="Ø"/>
              <a:defRPr/>
            </a:pPr>
            <a:r>
              <a:rPr lang="fr" sz="2000" b="0" i="0" u="none" baseline="0" dirty="0">
                <a:solidFill>
                  <a:srgbClr val="002060"/>
                </a:solidFill>
                <a:latin typeface="Arial" panose="020B0604020202020204" pitchFamily="34" charset="0"/>
                <a:ea typeface="ＭＳ Ｐゴシック" panose="020B0600070205080204" pitchFamily="34" charset="-128"/>
                <a:sym typeface=""/>
              </a:rPr>
              <a:t>Pourrait atténuer les risques et l’ampleur des sanctions</a:t>
            </a:r>
          </a:p>
          <a:p>
            <a:pPr marL="457200" indent="-457200" algn="l" rtl="0">
              <a:buFont typeface="Wingdings" panose="05000000000000000000" pitchFamily="2" charset="2"/>
              <a:buChar char="Ø"/>
              <a:defRPr/>
            </a:pPr>
            <a:endParaRPr lang="fr" altLang="nl-NL" sz="1800" dirty="0">
              <a:solidFill>
                <a:srgbClr val="002060"/>
              </a:solidFill>
              <a:latin typeface="Arial" panose="020B0604020202020204" pitchFamily="34" charset="0"/>
              <a:ea typeface="ＭＳ Ｐゴシック" panose="020B0600070205080204" pitchFamily="34" charset="-128"/>
              <a:sym typeface=""/>
            </a:endParaRPr>
          </a:p>
          <a:p>
            <a:pPr marL="457200" indent="-457200" algn="l" rtl="0">
              <a:buFont typeface="Wingdings" panose="05000000000000000000" pitchFamily="2" charset="2"/>
              <a:buChar char="Ø"/>
              <a:defRPr/>
            </a:pPr>
            <a:r>
              <a:rPr lang="fr" sz="2000" b="0" i="0" u="none" baseline="0" dirty="0">
                <a:solidFill>
                  <a:srgbClr val="002060"/>
                </a:solidFill>
                <a:latin typeface="Arial" panose="020B0604020202020204" pitchFamily="34" charset="0"/>
                <a:ea typeface="ＭＳ Ｐゴシック" panose="020B0600070205080204" pitchFamily="34" charset="-128"/>
                <a:sym typeface=""/>
              </a:rPr>
              <a:t>Aucune garantie </a:t>
            </a:r>
          </a:p>
          <a:p>
            <a:pPr marL="457200" indent="-457200" algn="l" rtl="0">
              <a:buFont typeface="Wingdings" panose="05000000000000000000" pitchFamily="2" charset="2"/>
              <a:buChar char="Ø"/>
              <a:defRPr/>
            </a:pPr>
            <a:endParaRPr lang="fr" altLang="nl-NL" sz="1800" dirty="0">
              <a:solidFill>
                <a:srgbClr val="002060"/>
              </a:solidFill>
              <a:latin typeface="Arial" panose="020B0604020202020204" pitchFamily="34" charset="0"/>
              <a:ea typeface="ＭＳ Ｐゴシック" panose="020B0600070205080204" pitchFamily="34" charset="-128"/>
              <a:sym typeface=""/>
            </a:endParaRPr>
          </a:p>
          <a:p>
            <a:pPr marL="457200" indent="-457200" algn="l" rtl="0">
              <a:buFont typeface="Wingdings" panose="05000000000000000000" pitchFamily="2" charset="2"/>
              <a:buChar char="Ø"/>
              <a:defRPr/>
            </a:pPr>
            <a:r>
              <a:rPr lang="fr" sz="2000" b="0" i="0" u="none" baseline="0" dirty="0">
                <a:solidFill>
                  <a:srgbClr val="002060"/>
                </a:solidFill>
                <a:latin typeface="Arial" panose="020B0604020202020204" pitchFamily="34" charset="0"/>
                <a:ea typeface="ＭＳ Ｐゴシック" panose="020B0600070205080204" pitchFamily="34" charset="-128"/>
                <a:sym typeface=""/>
              </a:rPr>
              <a:t>Réglementé ou politique ?</a:t>
            </a:r>
          </a:p>
          <a:p>
            <a:pPr marL="457200" indent="-457200" algn="l" rtl="0">
              <a:buFont typeface="Wingdings" panose="05000000000000000000" pitchFamily="2" charset="2"/>
              <a:buChar char="Ø"/>
              <a:defRPr/>
            </a:pPr>
            <a:endParaRPr lang="fr" altLang="nl-NL" sz="1800" dirty="0">
              <a:solidFill>
                <a:srgbClr val="002060"/>
              </a:solidFill>
              <a:latin typeface="Arial" panose="020B0604020202020204" pitchFamily="34" charset="0"/>
              <a:ea typeface="ＭＳ Ｐゴシック" panose="020B0600070205080204" pitchFamily="34" charset="-128"/>
              <a:sym typeface=""/>
            </a:endParaRPr>
          </a:p>
          <a:p>
            <a:pPr marL="457200" indent="-457200" algn="l" rtl="0">
              <a:buFont typeface="Wingdings" panose="05000000000000000000" pitchFamily="2" charset="2"/>
              <a:buChar char="Ø"/>
              <a:defRPr/>
            </a:pPr>
            <a:r>
              <a:rPr lang="fr" sz="2000" b="0" i="0" u="none" baseline="0" dirty="0">
                <a:solidFill>
                  <a:srgbClr val="002060"/>
                </a:solidFill>
                <a:latin typeface="Arial" panose="020B0604020202020204" pitchFamily="34" charset="0"/>
                <a:ea typeface="ＭＳ Ｐゴシック" panose="020B0600070205080204" pitchFamily="34" charset="-128"/>
                <a:sym typeface=""/>
              </a:rPr>
              <a:t>L’entreprise découvre les exportations sans la licence requise</a:t>
            </a:r>
            <a:endParaRPr lang="fr" altLang="nl-NL" sz="2000" dirty="0">
              <a:solidFill>
                <a:srgbClr val="002060"/>
              </a:solidFill>
              <a:latin typeface="Arial" panose="020B0604020202020204" pitchFamily="34" charset="0"/>
              <a:ea typeface="ＭＳ Ｐゴシック" panose="020B0600070205080204" pitchFamily="34" charset="-128"/>
              <a:sym typeface=""/>
            </a:endParaRPr>
          </a:p>
          <a:p>
            <a:pPr marL="457200" indent="-457200" algn="l" rtl="0">
              <a:buFont typeface="Wingdings" panose="05000000000000000000" pitchFamily="2" charset="2"/>
              <a:buChar char="Ø"/>
              <a:defRPr/>
            </a:pPr>
            <a:endParaRPr lang="fr" altLang="nl-NL" sz="2000" dirty="0">
              <a:solidFill>
                <a:srgbClr val="002060"/>
              </a:solidFill>
              <a:latin typeface="Arial" panose="020B0604020202020204" pitchFamily="34" charset="0"/>
              <a:ea typeface="ＭＳ Ｐゴシック" panose="020B0600070205080204" pitchFamily="34" charset="-128"/>
              <a:sym typeface=""/>
            </a:endParaRPr>
          </a:p>
          <a:p>
            <a:pPr marL="457200" indent="-457200" algn="l" rtl="0">
              <a:buFont typeface="Wingdings" panose="05000000000000000000" pitchFamily="2" charset="2"/>
              <a:buChar char="Ø"/>
              <a:defRPr/>
            </a:pPr>
            <a:r>
              <a:rPr lang="fr" sz="2000" b="0" i="0" u="none" baseline="0" dirty="0">
                <a:solidFill>
                  <a:srgbClr val="002060"/>
                </a:solidFill>
                <a:latin typeface="Arial" panose="020B0604020202020204" pitchFamily="34" charset="0"/>
                <a:ea typeface="ＭＳ Ｐゴシック" panose="020B0600070205080204" pitchFamily="34" charset="-128"/>
                <a:sym typeface=""/>
              </a:rPr>
              <a:t>Rencontre avec des représentants de l’entreprise</a:t>
            </a:r>
            <a:endParaRPr lang="fr" altLang="nl-NL" sz="2000" dirty="0">
              <a:solidFill>
                <a:srgbClr val="002060"/>
              </a:solidFill>
              <a:latin typeface="Arial" panose="020B0604020202020204" pitchFamily="34" charset="0"/>
              <a:ea typeface="ＭＳ Ｐゴシック" panose="020B0600070205080204" pitchFamily="34" charset="-128"/>
              <a:sym typeface=""/>
            </a:endParaRPr>
          </a:p>
          <a:p>
            <a:pPr marL="457200" indent="-457200" algn="l" rtl="0">
              <a:buFont typeface="Wingdings" panose="05000000000000000000" pitchFamily="2" charset="2"/>
              <a:buChar char="Ø"/>
              <a:defRPr/>
            </a:pPr>
            <a:endParaRPr lang="fr" altLang="nl-NL" sz="1800" dirty="0">
              <a:solidFill>
                <a:srgbClr val="002060"/>
              </a:solidFill>
              <a:latin typeface="Arial" panose="020B0604020202020204" pitchFamily="34" charset="0"/>
              <a:ea typeface="ＭＳ Ｐゴシック" panose="020B0600070205080204" pitchFamily="34" charset="-128"/>
              <a:sym typeface=""/>
            </a:endParaRPr>
          </a:p>
          <a:p>
            <a:pPr marL="457200" indent="-457200" algn="l" rtl="0">
              <a:buFont typeface="Wingdings" panose="05000000000000000000" pitchFamily="2" charset="2"/>
              <a:buChar char="Ø"/>
              <a:defRPr/>
            </a:pPr>
            <a:r>
              <a:rPr lang="fr" sz="2000" b="0" i="0" u="none" baseline="0" dirty="0">
                <a:solidFill>
                  <a:srgbClr val="002060"/>
                </a:solidFill>
                <a:latin typeface="Arial" panose="020B0604020202020204" pitchFamily="34" charset="0"/>
                <a:ea typeface="ＭＳ Ｐゴシック" panose="020B0600070205080204" pitchFamily="34" charset="-128"/>
                <a:sym typeface=""/>
              </a:rPr>
              <a:t>Enquête ? Consultation procureur ?</a:t>
            </a:r>
          </a:p>
          <a:p>
            <a:pPr marL="457200" indent="-457200" algn="l" rtl="0">
              <a:buFont typeface="Wingdings" panose="05000000000000000000" pitchFamily="2" charset="2"/>
              <a:buChar char="Ø"/>
              <a:defRPr/>
            </a:pPr>
            <a:endParaRPr lang="fr" altLang="nl-NL" sz="1900" dirty="0">
              <a:solidFill>
                <a:srgbClr val="002060"/>
              </a:solidFill>
              <a:latin typeface="Arial" panose="020B0604020202020204" pitchFamily="34" charset="0"/>
              <a:ea typeface="ＭＳ Ｐゴシック" panose="020B0600070205080204" pitchFamily="34" charset="-128"/>
              <a:sym typeface=""/>
            </a:endParaRPr>
          </a:p>
          <a:p>
            <a:pPr lvl="1" algn="l" rtl="0">
              <a:buFontTx/>
              <a:buNone/>
              <a:defRPr/>
            </a:pPr>
            <a:endParaRPr lang="fr" altLang="nl-NL" sz="2800" dirty="0">
              <a:solidFill>
                <a:srgbClr val="002060"/>
              </a:solidFill>
              <a:latin typeface="Arial" panose="020B0604020202020204" pitchFamily="34" charset="0"/>
              <a:ea typeface="ＭＳ Ｐゴシック" panose="020B0600070205080204" pitchFamily="34" charset="-128"/>
              <a:cs typeface="+mn-cs"/>
              <a:sym typeface=""/>
            </a:endParaRPr>
          </a:p>
          <a:p>
            <a:pPr lvl="1" algn="l" rtl="0">
              <a:buFontTx/>
              <a:buNone/>
              <a:defRPr/>
            </a:pPr>
            <a:endParaRPr lang="fr" altLang="nl-NL" dirty="0">
              <a:solidFill>
                <a:srgbClr val="FFFF00"/>
              </a:solidFill>
            </a:endParaRPr>
          </a:p>
        </p:txBody>
      </p:sp>
      <p:sp>
        <p:nvSpPr>
          <p:cNvPr id="35844" name="Tijdelijke aanduiding voor dianummer 1">
            <a:extLst>
              <a:ext uri="{FF2B5EF4-FFF2-40B4-BE49-F238E27FC236}">
                <a16:creationId xmlns:a16="http://schemas.microsoft.com/office/drawing/2014/main" id="{03DE8AEB-5C91-4549-834D-6E5B6E59F3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SzPct val="70000"/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SzPct val="80000"/>
              <a:buChar char="•"/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SzPct val="70000"/>
              <a:buChar char="&gt;"/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pPr algn="r" rtl="0">
              <a:spcBef>
                <a:spcPct val="0"/>
              </a:spcBef>
              <a:buSzTx/>
            </a:pPr>
            <a:fld id="{C591CC40-56C8-469B-A0C0-F03A3ABE8AD8}" type="slidenum">
              <a:rPr>
                <a:sym typeface=""/>
              </a:rPr>
              <a:pPr>
                <a:spcBef>
                  <a:spcPct val="0"/>
                </a:spcBef>
                <a:buSzTx/>
              </a:pPr>
              <a:t>9</a:t>
            </a:fld>
            <a:endParaRPr lang="fr" altLang="nl-NL" dirty="0">
              <a:sym typeface=""/>
            </a:endParaRPr>
          </a:p>
        </p:txBody>
      </p:sp>
      <p:pic>
        <p:nvPicPr>
          <p:cNvPr id="2" name="Afbeelding 1">
            <a:extLst>
              <a:ext uri="{FF2B5EF4-FFF2-40B4-BE49-F238E27FC236}">
                <a16:creationId xmlns:a16="http://schemas.microsoft.com/office/drawing/2014/main" id="{FB8B5F59-F022-4B74-9E45-8F17BC9C04CF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04048" y="2495499"/>
            <a:ext cx="4092932" cy="36707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3878587"/>
      </p:ext>
    </p:extLst>
  </p:cSld>
  <p:clrMapOvr>
    <a:masterClrMapping/>
  </p:clrMapOvr>
</p:sld>
</file>

<file path=ppt/theme/theme1.xml><?xml version="1.0" encoding="utf-8"?>
<a:theme xmlns:a="http://schemas.openxmlformats.org/drawingml/2006/main" name="1_EU-Assistance in Export Control">
  <a:themeElements>
    <a:clrScheme name="">
      <a:dk1>
        <a:srgbClr val="000000"/>
      </a:dk1>
      <a:lt1>
        <a:srgbClr val="FFFFFF"/>
      </a:lt1>
      <a:dk2>
        <a:srgbClr val="FFFFFF"/>
      </a:dk2>
      <a:lt2>
        <a:srgbClr val="668CB3"/>
      </a:lt2>
      <a:accent1>
        <a:srgbClr val="5780A3"/>
      </a:accent1>
      <a:accent2>
        <a:srgbClr val="003366"/>
      </a:accent2>
      <a:accent3>
        <a:srgbClr val="FFFFFF"/>
      </a:accent3>
      <a:accent4>
        <a:srgbClr val="000000"/>
      </a:accent4>
      <a:accent5>
        <a:srgbClr val="B4C0CE"/>
      </a:accent5>
      <a:accent6>
        <a:srgbClr val="002D5C"/>
      </a:accent6>
      <a:hlink>
        <a:srgbClr val="9595A0"/>
      </a:hlink>
      <a:folHlink>
        <a:srgbClr val="386691"/>
      </a:folHlink>
    </a:clrScheme>
    <a:fontScheme name="1_EU-Assistance in Export Control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altLang="de-DE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ea typeface="ＭＳ Ｐゴシック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altLang="de-DE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ea typeface="ＭＳ Ｐゴシック" charset="-128"/>
          </a:defRPr>
        </a:defPPr>
      </a:lstStyle>
    </a:lnDef>
  </a:objectDefaults>
  <a:extraClrSchemeLst>
    <a:extraClrScheme>
      <a:clrScheme name="1_EU-Assistance in Export Control 1">
        <a:dk1>
          <a:srgbClr val="000000"/>
        </a:dk1>
        <a:lt1>
          <a:srgbClr val="FFFFFF"/>
        </a:lt1>
        <a:dk2>
          <a:srgbClr val="FFFFFF"/>
        </a:dk2>
        <a:lt2>
          <a:srgbClr val="668CB3"/>
        </a:lt2>
        <a:accent1>
          <a:srgbClr val="194C80"/>
        </a:accent1>
        <a:accent2>
          <a:srgbClr val="386691"/>
        </a:accent2>
        <a:accent3>
          <a:srgbClr val="FFFFFF"/>
        </a:accent3>
        <a:accent4>
          <a:srgbClr val="000000"/>
        </a:accent4>
        <a:accent5>
          <a:srgbClr val="ABB2C0"/>
        </a:accent5>
        <a:accent6>
          <a:srgbClr val="325C83"/>
        </a:accent6>
        <a:hlink>
          <a:srgbClr val="5780A3"/>
        </a:hlink>
        <a:folHlink>
          <a:srgbClr val="7599B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Lariss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Bureau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6 External relations</Template>
  <TotalTime>219</TotalTime>
  <Words>537</Words>
  <Application>Microsoft Office PowerPoint</Application>
  <PresentationFormat>Affichage à l'écran (4:3)</PresentationFormat>
  <Paragraphs>112</Paragraphs>
  <Slides>10</Slides>
  <Notes>7</Notes>
  <HiddenSlides>0</HiddenSlides>
  <MMClips>0</MMClips>
  <ScaleCrop>false</ScaleCrop>
  <HeadingPairs>
    <vt:vector size="6" baseType="variant">
      <vt:variant>
        <vt:lpstr>Polices utilisées</vt:lpstr>
      </vt:variant>
      <vt:variant>
        <vt:i4>8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10</vt:i4>
      </vt:variant>
    </vt:vector>
  </HeadingPairs>
  <TitlesOfParts>
    <vt:vector size="19" baseType="lpstr">
      <vt:lpstr>BundesSans Office</vt:lpstr>
      <vt:lpstr>Arial</vt:lpstr>
      <vt:lpstr>Calibri</vt:lpstr>
      <vt:lpstr>Times</vt:lpstr>
      <vt:lpstr>Times New Roman</vt:lpstr>
      <vt:lpstr>Verdana</vt:lpstr>
      <vt:lpstr>Wingdings</vt:lpstr>
      <vt:lpstr>Wingdings 3</vt:lpstr>
      <vt:lpstr>1_EU-Assistance in Export Control</vt:lpstr>
      <vt:lpstr>Présentation PowerPoint</vt:lpstr>
      <vt:lpstr>Autorités compétentes en matière de contrôle stratégique du commerce</vt:lpstr>
      <vt:lpstr>Douaniers (POSS)</vt:lpstr>
      <vt:lpstr>Sensibilisation à l’industrie et coopération</vt:lpstr>
      <vt:lpstr>Présentation PowerPoint</vt:lpstr>
      <vt:lpstr>Contrôle des exportations et recherches – à double usage ou militaires</vt:lpstr>
      <vt:lpstr>Participation au salon annuel de l’industrie de la défense</vt:lpstr>
      <vt:lpstr>Présentation PowerPoint</vt:lpstr>
      <vt:lpstr>Déclarations rectificatives spontanées</vt:lpstr>
      <vt:lpstr>Présentation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</dc:title>
  <dc:creator>Utilisateur de Microsoft Office</dc:creator>
  <cp:lastModifiedBy>user</cp:lastModifiedBy>
  <cp:revision>41</cp:revision>
  <dcterms:created xsi:type="dcterms:W3CDTF">2018-01-17T16:05:51Z</dcterms:created>
  <dcterms:modified xsi:type="dcterms:W3CDTF">2021-01-14T11:28:22Z</dcterms:modified>
</cp:coreProperties>
</file>