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8" r:id="rId3"/>
    <p:sldId id="265" r:id="rId4"/>
    <p:sldId id="306" r:id="rId5"/>
    <p:sldId id="323" r:id="rId6"/>
    <p:sldId id="329" r:id="rId7"/>
    <p:sldId id="441" r:id="rId8"/>
    <p:sldId id="444" r:id="rId9"/>
    <p:sldId id="443" r:id="rId10"/>
    <p:sldId id="445" r:id="rId11"/>
    <p:sldId id="332" r:id="rId12"/>
    <p:sldId id="430" r:id="rId13"/>
    <p:sldId id="427" r:id="rId14"/>
    <p:sldId id="435" r:id="rId15"/>
    <p:sldId id="433" r:id="rId16"/>
    <p:sldId id="333" r:id="rId17"/>
    <p:sldId id="447" r:id="rId18"/>
    <p:sldId id="431" r:id="rId19"/>
    <p:sldId id="432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CCCBDB"/>
    <a:srgbClr val="E6E6EE"/>
    <a:srgbClr val="686694"/>
    <a:srgbClr val="BBBAD0"/>
    <a:srgbClr val="E30613"/>
    <a:srgbClr val="9997B7"/>
    <a:srgbClr val="FA5058"/>
    <a:srgbClr val="FB7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3" autoAdjust="0"/>
    <p:restoredTop sz="79878"/>
  </p:normalViewPr>
  <p:slideViewPr>
    <p:cSldViewPr>
      <p:cViewPr>
        <p:scale>
          <a:sx n="130" d="100"/>
          <a:sy n="130" d="100"/>
        </p:scale>
        <p:origin x="640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49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34000-54B6-4606-8BB2-7B4A79A77B0F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B7B0-DB02-4552-BC8A-60DDC4714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13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556AA-8707-479D-A098-CF2A644895F0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3F79-ED49-4801-A347-241D81C5F6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6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87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0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2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50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8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7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07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88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86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3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3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4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F3F79-ED49-4801-A347-241D81C5F67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5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84574" y="1285860"/>
            <a:ext cx="4374852" cy="2214578"/>
          </a:xfrm>
          <a:solidFill>
            <a:srgbClr val="E30613">
              <a:alpha val="85000"/>
            </a:srgbClr>
          </a:solidFill>
        </p:spPr>
        <p:txBody>
          <a:bodyPr lIns="180000" tIns="180000" rIns="180000" bIns="180000" anchor="t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5000" y="3500438"/>
            <a:ext cx="4374000" cy="928694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493" y="457200"/>
            <a:ext cx="7830000" cy="857254"/>
          </a:xfrm>
        </p:spPr>
        <p:txBody>
          <a:bodyPr anchor="b" anchorCtr="0"/>
          <a:lstStyle>
            <a:lvl1pPr>
              <a:defRPr sz="2900" b="1"/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2071677"/>
            <a:ext cx="7830000" cy="3857652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2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0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 lIns="0"/>
          <a:lstStyle>
            <a:lvl1pPr>
              <a:defRPr sz="700"/>
            </a:lvl1pPr>
          </a:lstStyle>
          <a:p>
            <a:fld id="{3EFE075F-7578-459E-AF5A-E23CFA35EE51}" type="datetimeFigureOut">
              <a:rPr lang="en-US" smtClean="0"/>
              <a:pPr/>
              <a:t>11/17/20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7000" y="1574155"/>
            <a:ext cx="7830000" cy="1588"/>
          </a:xfrm>
          <a:prstGeom prst="lin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 descr="CAR - logo - 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63889" y="6143644"/>
            <a:ext cx="224223" cy="42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493" y="500400"/>
            <a:ext cx="7830000" cy="403236"/>
          </a:xfrm>
        </p:spPr>
        <p:txBody>
          <a:bodyPr anchor="b" anchorCtr="0"/>
          <a:lstStyle>
            <a:lvl1pPr>
              <a:defRPr sz="29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02" y="1637360"/>
            <a:ext cx="7830000" cy="3857652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2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0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 lIns="0"/>
          <a:lstStyle>
            <a:lvl1pPr>
              <a:defRPr sz="700"/>
            </a:lvl1pPr>
          </a:lstStyle>
          <a:p>
            <a:fld id="{3EFE075F-7578-459E-AF5A-E23CFA35EE51}" type="datetimeFigureOut">
              <a:rPr lang="en-US" smtClean="0"/>
              <a:pPr/>
              <a:t>11/17/20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7000" y="1134101"/>
            <a:ext cx="7830000" cy="1588"/>
          </a:xfrm>
          <a:prstGeom prst="lin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CAR - logo - 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63889" y="6143644"/>
            <a:ext cx="224223" cy="42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713600"/>
            <a:ext cx="3843562" cy="3857652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520"/>
              </a:spcAft>
              <a:buClr>
                <a:srgbClr val="E30613"/>
              </a:buClr>
              <a:buFont typeface="Wingdings" pitchFamily="2" charset="2"/>
              <a:buNone/>
              <a:defRPr sz="18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6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2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 lIns="0"/>
          <a:lstStyle>
            <a:lvl1pPr>
              <a:defRPr sz="700"/>
            </a:lvl1pPr>
          </a:lstStyle>
          <a:p>
            <a:fld id="{3EFE075F-7578-459E-AF5A-E23CFA35EE51}" type="datetimeFigureOut">
              <a:rPr lang="en-US" smtClean="0"/>
              <a:pPr/>
              <a:t>11/17/20</a:t>
            </a:fld>
            <a:endParaRPr lang="en-GB" dirty="0"/>
          </a:p>
        </p:txBody>
      </p:sp>
      <p:pic>
        <p:nvPicPr>
          <p:cNvPr id="8" name="Content Placeholder 4" descr="CAR - logo - 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6776" y="6143644"/>
            <a:ext cx="224223" cy="420307"/>
          </a:xfrm>
          <a:prstGeom prst="rect">
            <a:avLst/>
          </a:prstGeom>
        </p:spPr>
      </p:pic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4786313" y="1713600"/>
            <a:ext cx="3714750" cy="38576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1493" y="500400"/>
            <a:ext cx="7830000" cy="403236"/>
          </a:xfrm>
        </p:spPr>
        <p:txBody>
          <a:bodyPr anchor="b" anchorCtr="0"/>
          <a:lstStyle>
            <a:lvl1pPr>
              <a:defRPr sz="29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57000" y="1134101"/>
            <a:ext cx="7830000" cy="1588"/>
          </a:xfrm>
          <a:prstGeom prst="lin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000" y="1597002"/>
            <a:ext cx="7830000" cy="1588"/>
          </a:xfrm>
          <a:prstGeom prst="lin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11/17/20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12" y="274638"/>
            <a:ext cx="7829576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0" y="6356350"/>
            <a:ext cx="1947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075F-7578-459E-AF5A-E23CFA35EE51}" type="datetimeFigureOut">
              <a:rPr lang="en-US" smtClean="0"/>
              <a:pPr/>
              <a:t>11/17/20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947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4574" y="1214422"/>
            <a:ext cx="4374852" cy="2286016"/>
          </a:xfrm>
        </p:spPr>
        <p:txBody>
          <a:bodyPr tIns="270000" bIns="270000"/>
          <a:lstStyle/>
          <a:p>
            <a:r>
              <a:rPr lang="en-GB" sz="3200" dirty="0"/>
              <a:t>Arms Transfers: Diversion risk and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00" y="3500438"/>
            <a:ext cx="4374000" cy="785818"/>
          </a:xfrm>
        </p:spPr>
        <p:txBody>
          <a:bodyPr wrap="square">
            <a:noAutofit/>
          </a:bodyPr>
          <a:lstStyle/>
          <a:p>
            <a:r>
              <a:rPr lang="en-US" sz="1300" dirty="0">
                <a:solidFill>
                  <a:schemeClr val="bg1"/>
                </a:solidFill>
                <a:ea typeface="+mn-ea"/>
              </a:rPr>
              <a:t>EU ATT OP II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71472" y="6000768"/>
            <a:ext cx="2214578" cy="50006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Expertise France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Devin Morrow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504" y="6443113"/>
            <a:ext cx="828980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7500958" y="6027433"/>
            <a:ext cx="1357322" cy="57229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1000" dirty="0">
                <a:solidFill>
                  <a:schemeClr val="bg1"/>
                </a:solidFill>
              </a:rPr>
              <a:t>VTC</a:t>
            </a:r>
          </a:p>
          <a:p>
            <a:pPr lvl="0">
              <a:spcBef>
                <a:spcPct val="20000"/>
              </a:spcBef>
            </a:pPr>
            <a:r>
              <a:rPr lang="en-GB" sz="1000" dirty="0">
                <a:solidFill>
                  <a:schemeClr val="bg1"/>
                </a:solidFill>
              </a:rPr>
              <a:t>23 November 2020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943593" y="6442716"/>
            <a:ext cx="829773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AR - logo - rever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0300" y="4756431"/>
            <a:ext cx="543399" cy="1018604"/>
          </a:xfrm>
          <a:prstGeom prst="rect">
            <a:avLst/>
          </a:prstGeom>
        </p:spPr>
      </p:pic>
      <p:pic>
        <p:nvPicPr>
          <p:cNvPr id="20" name="Picture 19" descr="title_undersco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59" y="3071810"/>
            <a:ext cx="523882" cy="714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4539BA-FA64-1E45-8BBC-5AE50C962DBE}"/>
              </a:ext>
            </a:extLst>
          </p:cNvPr>
          <p:cNvGrpSpPr/>
          <p:nvPr/>
        </p:nvGrpSpPr>
        <p:grpSpPr>
          <a:xfrm>
            <a:off x="3173632" y="6220188"/>
            <a:ext cx="2796733" cy="445850"/>
            <a:chOff x="8796337" y="3523319"/>
            <a:chExt cx="2796733" cy="44585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16AA07-D0B4-3F46-94C6-D750E8B7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5353" y="3619094"/>
              <a:ext cx="1114504" cy="3489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5711B6-5FC3-F94C-961B-3B7703260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7238" y="3524491"/>
              <a:ext cx="795832" cy="4435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3BC668-3B73-0948-9A84-ACAFCAF51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96337" y="3523319"/>
              <a:ext cx="668439" cy="44585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1BA1E569-B8ED-954C-802D-EB51A7491666}"/>
              </a:ext>
            </a:extLst>
          </p:cNvPr>
          <p:cNvSpPr txBox="1"/>
          <p:nvPr/>
        </p:nvSpPr>
        <p:spPr>
          <a:xfrm>
            <a:off x="6005881" y="1729114"/>
            <a:ext cx="252363" cy="13404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7A61-5125-BC4D-AC72-804EF52E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UNAUTHORISED RETRANSFER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411D-2601-0E4B-BA42-815401BC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127" y="1621012"/>
            <a:ext cx="2981818" cy="364708"/>
          </a:xfrm>
        </p:spPr>
        <p:txBody>
          <a:bodyPr/>
          <a:lstStyle/>
          <a:p>
            <a:r>
              <a:rPr lang="en-US" dirty="0"/>
              <a:t>12 December 2015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E17C99-1714-2A44-9710-E011745721FD}"/>
              </a:ext>
            </a:extLst>
          </p:cNvPr>
          <p:cNvSpPr/>
          <p:nvPr/>
        </p:nvSpPr>
        <p:spPr>
          <a:xfrm>
            <a:off x="1115616" y="1286246"/>
            <a:ext cx="972098" cy="9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yellow&#10;&#10;Description automatically generated">
            <a:extLst>
              <a:ext uri="{FF2B5EF4-FFF2-40B4-BE49-F238E27FC236}">
                <a16:creationId xmlns:a16="http://schemas.microsoft.com/office/drawing/2014/main" id="{9A177114-2435-3540-8937-9148EF49B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9" y="4615879"/>
            <a:ext cx="6082127" cy="1391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168826-74F6-0C42-8DE1-A6C1F34CFC57}"/>
              </a:ext>
            </a:extLst>
          </p:cNvPr>
          <p:cNvSpPr txBox="1"/>
          <p:nvPr/>
        </p:nvSpPr>
        <p:spPr>
          <a:xfrm>
            <a:off x="1313377" y="1620703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Export</a:t>
            </a:r>
            <a:endParaRPr lang="en-US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B7BAB1-1942-4C4D-9CBD-5A6134B4E2B5}"/>
              </a:ext>
            </a:extLst>
          </p:cNvPr>
          <p:cNvSpPr/>
          <p:nvPr/>
        </p:nvSpPr>
        <p:spPr>
          <a:xfrm>
            <a:off x="1113011" y="2439541"/>
            <a:ext cx="972098" cy="9346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74A55-22D7-6E42-995D-E627492FD2FD}"/>
              </a:ext>
            </a:extLst>
          </p:cNvPr>
          <p:cNvSpPr txBox="1"/>
          <p:nvPr/>
        </p:nvSpPr>
        <p:spPr>
          <a:xfrm>
            <a:off x="1218729" y="2787171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Recovery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788A55-1E3F-FF4D-8BAC-47647F1C8D1A}"/>
              </a:ext>
            </a:extLst>
          </p:cNvPr>
          <p:cNvCxnSpPr>
            <a:cxnSpLocks/>
          </p:cNvCxnSpPr>
          <p:nvPr/>
        </p:nvCxnSpPr>
        <p:spPr>
          <a:xfrm>
            <a:off x="2411760" y="1751508"/>
            <a:ext cx="0" cy="22781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49A5E9-5445-1E47-9B98-B2B7B0B65CD9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087714" y="1754951"/>
            <a:ext cx="3240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04ED1A-7736-2641-803B-852467049F8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085109" y="2906877"/>
            <a:ext cx="324046" cy="13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4BBBEDC-DBEC-9041-AFDD-3C6B4CDAA258}"/>
              </a:ext>
            </a:extLst>
          </p:cNvPr>
          <p:cNvSpPr/>
          <p:nvPr/>
        </p:nvSpPr>
        <p:spPr>
          <a:xfrm>
            <a:off x="1115616" y="3592836"/>
            <a:ext cx="972098" cy="9374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85784B-97C0-6D44-B99B-55620F4D66E9}"/>
              </a:ext>
            </a:extLst>
          </p:cNvPr>
          <p:cNvCxnSpPr>
            <a:cxnSpLocks/>
          </p:cNvCxnSpPr>
          <p:nvPr/>
        </p:nvCxnSpPr>
        <p:spPr>
          <a:xfrm>
            <a:off x="2087714" y="4029680"/>
            <a:ext cx="3240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107E666-73FC-1C44-966D-844BDBE9625A}"/>
              </a:ext>
            </a:extLst>
          </p:cNvPr>
          <p:cNvSpPr txBox="1"/>
          <p:nvPr/>
        </p:nvSpPr>
        <p:spPr>
          <a:xfrm>
            <a:off x="1051967" y="3888552"/>
            <a:ext cx="1143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Documentation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67A3094-46FF-F54C-9020-D621DB0598EC}"/>
              </a:ext>
            </a:extLst>
          </p:cNvPr>
          <p:cNvSpPr txBox="1">
            <a:spLocks/>
          </p:cNvSpPr>
          <p:nvPr/>
        </p:nvSpPr>
        <p:spPr>
          <a:xfrm>
            <a:off x="2691127" y="2759271"/>
            <a:ext cx="2990574" cy="3647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 February 2015</a:t>
            </a:r>
          </a:p>
          <a:p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B0E0B88-C5B2-9742-A96E-AD74F4BBB39C}"/>
              </a:ext>
            </a:extLst>
          </p:cNvPr>
          <p:cNvSpPr txBox="1">
            <a:spLocks/>
          </p:cNvSpPr>
          <p:nvPr/>
        </p:nvSpPr>
        <p:spPr>
          <a:xfrm>
            <a:off x="2690383" y="3841355"/>
            <a:ext cx="2982562" cy="334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 February 2015</a:t>
            </a:r>
          </a:p>
          <a:p>
            <a:endParaRPr lang="en-US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92940CA-7F86-F74A-8927-5B7E5069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23F298-FE14-D34C-ACBC-2FD3579F79D4}"/>
              </a:ext>
            </a:extLst>
          </p:cNvPr>
          <p:cNvCxnSpPr/>
          <p:nvPr/>
        </p:nvCxnSpPr>
        <p:spPr>
          <a:xfrm>
            <a:off x="6258244" y="2414545"/>
            <a:ext cx="3266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F5E516-0240-8645-A857-FA59B80FE63E}"/>
              </a:ext>
            </a:extLst>
          </p:cNvPr>
          <p:cNvSpPr txBox="1"/>
          <p:nvPr/>
        </p:nvSpPr>
        <p:spPr>
          <a:xfrm>
            <a:off x="5672945" y="1644923"/>
            <a:ext cx="387184" cy="1567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3F2AD99-BD26-494F-BE77-04973567D739}"/>
              </a:ext>
            </a:extLst>
          </p:cNvPr>
          <p:cNvSpPr/>
          <p:nvPr/>
        </p:nvSpPr>
        <p:spPr>
          <a:xfrm>
            <a:off x="6591970" y="1957439"/>
            <a:ext cx="956986" cy="9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666EBF-1498-4649-A2C5-DC8FB23B1595}"/>
              </a:ext>
            </a:extLst>
          </p:cNvPr>
          <p:cNvSpPr txBox="1"/>
          <p:nvPr/>
        </p:nvSpPr>
        <p:spPr>
          <a:xfrm>
            <a:off x="6674419" y="228374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Diversion</a:t>
            </a:r>
          </a:p>
        </p:txBody>
      </p:sp>
    </p:spTree>
    <p:extLst>
      <p:ext uri="{BB962C8B-B14F-4D97-AF65-F5344CB8AC3E}">
        <p14:creationId xmlns:p14="http://schemas.microsoft.com/office/powerpoint/2010/main" val="189087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2EA9-351A-A346-AF05-FBCF32FD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ANALYSING END-USER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C5EA-6A2F-1F49-88E9-73162465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2" y="1637360"/>
            <a:ext cx="3992706" cy="4455936"/>
          </a:xfrm>
        </p:spPr>
        <p:txBody>
          <a:bodyPr/>
          <a:lstStyle/>
          <a:p>
            <a:r>
              <a:rPr lang="en-GB" dirty="0"/>
              <a:t>75 documents selected for analysis.</a:t>
            </a:r>
          </a:p>
          <a:p>
            <a:r>
              <a:rPr lang="en-GB" dirty="0"/>
              <a:t>Fifteen importing countries, issued over a 20-year period. </a:t>
            </a:r>
          </a:p>
          <a:p>
            <a:r>
              <a:rPr lang="en-GB" dirty="0"/>
              <a:t>Documents cover six of the eight ATT categories (primarily small arms and light weapons). 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3C9772-E9E2-CE43-AB05-9A708E731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37" y="1484784"/>
            <a:ext cx="2031339" cy="448295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3B0F1A-43F1-D543-A587-08477B89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2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E95A-979F-FF41-BF98-145180A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STANDARDISATION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15EB47A-1324-064C-9C59-86C823E9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49F0D1-3B2F-4A47-BE94-4D85038015B0}"/>
              </a:ext>
            </a:extLst>
          </p:cNvPr>
          <p:cNvSpPr txBox="1"/>
          <p:nvPr/>
        </p:nvSpPr>
        <p:spPr>
          <a:xfrm>
            <a:off x="558002" y="1905506"/>
            <a:ext cx="41580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Documents often submitted on letterhead rather than official form templates. </a:t>
            </a:r>
          </a:p>
          <a:p>
            <a:pPr>
              <a:buClr>
                <a:srgbClr val="C00000"/>
              </a:buClr>
              <a:buSzPct val="125000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Documents often lacking in detail. </a:t>
            </a:r>
          </a:p>
          <a:p>
            <a:pPr marL="285750" indent="-28575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Not always clear use of key terms. </a:t>
            </a:r>
          </a:p>
          <a:p>
            <a:pPr marL="285750" indent="-28575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42165F-15FE-B746-9662-036AFC1D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 r="-1029"/>
          <a:stretch/>
        </p:blipFill>
        <p:spPr>
          <a:xfrm>
            <a:off x="6012159" y="1864670"/>
            <a:ext cx="2439333" cy="41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CEE6-86E5-DE4F-8FE9-5D541CA4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 OF KEY INFORMATION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D80643-C9E3-0F44-8A3A-4A7D225B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DC91D0-E6B3-8D49-8710-A114D71C7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5005" r="-1698" b="-5005"/>
          <a:stretch/>
        </p:blipFill>
        <p:spPr>
          <a:xfrm>
            <a:off x="5668057" y="1856293"/>
            <a:ext cx="2839919" cy="41243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3EA7DE-90DD-734C-8DA4-AEC83B73F423}"/>
              </a:ext>
            </a:extLst>
          </p:cNvPr>
          <p:cNvSpPr txBox="1"/>
          <p:nvPr/>
        </p:nvSpPr>
        <p:spPr>
          <a:xfrm>
            <a:off x="621493" y="1778805"/>
            <a:ext cx="45265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25000"/>
            </a:pPr>
            <a:endParaRPr lang="en-US" sz="2400" i="1" dirty="0"/>
          </a:p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z="2400" dirty="0"/>
              <a:t>41 documents did not contain a contract number. </a:t>
            </a:r>
          </a:p>
          <a:p>
            <a:pPr>
              <a:buClr>
                <a:srgbClr val="C00000"/>
              </a:buClr>
              <a:buSzPct val="125000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z="2400" dirty="0"/>
              <a:t>11 documents did not have an official stamp.</a:t>
            </a:r>
          </a:p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z="2400" dirty="0"/>
              <a:t>36 documents did not have a unique reference number. </a:t>
            </a:r>
          </a:p>
          <a:p>
            <a:pPr>
              <a:buClr>
                <a:srgbClr val="C00000"/>
              </a:buClr>
              <a:buSzPct val="125000"/>
            </a:pPr>
            <a:endParaRPr lang="en-US" sz="2400" dirty="0"/>
          </a:p>
          <a:p>
            <a:pPr marL="742950" lvl="1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8907-BF2C-D649-B516-A2A00F47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INCONSISTENT RE-EXPORT CLAUSES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93E6-F1C4-0E43-90BE-497C9385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Helvetica" pitchFamily="2" charset="0"/>
                <a:cs typeface="Calibri" panose="020F0502020204030204" pitchFamily="34" charset="0"/>
              </a:rPr>
              <a:t>‘We will not re-export this item to any third party without the prior written authorization of the exporting authority.’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F388E-CAB8-3541-ABB2-A5A1B9386FC4}"/>
              </a:ext>
            </a:extLst>
          </p:cNvPr>
          <p:cNvSpPr/>
          <p:nvPr/>
        </p:nvSpPr>
        <p:spPr>
          <a:xfrm>
            <a:off x="1475655" y="3492196"/>
            <a:ext cx="2016224" cy="360040"/>
          </a:xfrm>
          <a:prstGeom prst="rect">
            <a:avLst/>
          </a:prstGeom>
          <a:solidFill>
            <a:srgbClr val="FCBEA8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C5817-942F-1D48-83C5-0FDE2E040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8503" r="61405" b="51450"/>
          <a:stretch/>
        </p:blipFill>
        <p:spPr>
          <a:xfrm>
            <a:off x="1542054" y="2412077"/>
            <a:ext cx="1944217" cy="10801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E817A1-1341-514D-90E9-2F4B5371EDC0}"/>
              </a:ext>
            </a:extLst>
          </p:cNvPr>
          <p:cNvSpPr/>
          <p:nvPr/>
        </p:nvSpPr>
        <p:spPr>
          <a:xfrm>
            <a:off x="4644007" y="3492196"/>
            <a:ext cx="2160240" cy="360040"/>
          </a:xfrm>
          <a:prstGeom prst="rect">
            <a:avLst/>
          </a:prstGeom>
          <a:solidFill>
            <a:srgbClr val="FCBEA8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ED280C-6166-994B-9BB6-A17D5087F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0" t="16925" r="17148" b="52362"/>
          <a:stretch/>
        </p:blipFill>
        <p:spPr>
          <a:xfrm>
            <a:off x="4762408" y="2374830"/>
            <a:ext cx="1779429" cy="11015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0B82A5-2C8A-754C-AB77-D9E7E30440AA}"/>
              </a:ext>
            </a:extLst>
          </p:cNvPr>
          <p:cNvSpPr/>
          <p:nvPr/>
        </p:nvSpPr>
        <p:spPr>
          <a:xfrm>
            <a:off x="1363840" y="3969822"/>
            <a:ext cx="3168352" cy="360040"/>
          </a:xfrm>
          <a:prstGeom prst="rect">
            <a:avLst/>
          </a:prstGeom>
          <a:solidFill>
            <a:srgbClr val="FCBEA8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05965C-4D2C-3D4A-B141-2F19C442A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0" t="73625" r="40266" b="-1974"/>
          <a:stretch/>
        </p:blipFill>
        <p:spPr>
          <a:xfrm>
            <a:off x="2123728" y="4333236"/>
            <a:ext cx="1440160" cy="864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72B62C-3601-1342-B4FE-776D38F67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4838" r="23374" b="85712"/>
          <a:stretch/>
        </p:blipFill>
        <p:spPr>
          <a:xfrm>
            <a:off x="755576" y="1855310"/>
            <a:ext cx="4464496" cy="28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A436E-782C-834F-AB86-09481C9DFAE2}"/>
              </a:ext>
            </a:extLst>
          </p:cNvPr>
          <p:cNvSpPr txBox="1"/>
          <p:nvPr/>
        </p:nvSpPr>
        <p:spPr>
          <a:xfrm>
            <a:off x="558936" y="6223586"/>
            <a:ext cx="3220976" cy="40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2583B57-F44F-084A-AF02-3C6B16CD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0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INCONSISTENT RE-EXPORT CLAUSES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E5F73-9B1E-3E42-B2A8-B8338CD13AA4}"/>
              </a:ext>
            </a:extLst>
          </p:cNvPr>
          <p:cNvSpPr txBox="1"/>
          <p:nvPr/>
        </p:nvSpPr>
        <p:spPr>
          <a:xfrm>
            <a:off x="974423" y="1910558"/>
            <a:ext cx="3706210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dirty="0"/>
              <a:t>Assign or export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Divert or export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Export for sale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Export or re-export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Re-export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Re-export or make available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Re-export or otherwise dispose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Re-export or transfer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Re-export, re-sell, or otherwise dispose</a:t>
            </a:r>
          </a:p>
          <a:p>
            <a:endParaRPr lang="en-US" sz="1400" dirty="0"/>
          </a:p>
          <a:p>
            <a:pPr marL="342900" indent="-342900">
              <a:buFont typeface="+mj-lt"/>
              <a:buAutoNum type="arabicParenR" startAt="10"/>
            </a:pPr>
            <a:r>
              <a:rPr lang="en-US" sz="1400" dirty="0"/>
              <a:t>Re-export, re-sell, or otherwise transfer</a:t>
            </a:r>
          </a:p>
          <a:p>
            <a:pPr marL="342900" indent="-342900">
              <a:buAutoNum type="arabicParenR" startAt="10"/>
            </a:pP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F51A77-D51D-FF42-B20E-83C4CA33EA0D}"/>
              </a:ext>
            </a:extLst>
          </p:cNvPr>
          <p:cNvSpPr txBox="1"/>
          <p:nvPr/>
        </p:nvSpPr>
        <p:spPr>
          <a:xfrm>
            <a:off x="4762663" y="1746285"/>
            <a:ext cx="2880320" cy="4265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Re-sell, transfer, or transship </a:t>
            </a:r>
          </a:p>
          <a:p>
            <a:pPr marL="342900" indent="-342900">
              <a:buFont typeface="+mj-lt"/>
              <a:buAutoNum type="arabicParenR" startAt="11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Re-sell or re-export</a:t>
            </a:r>
          </a:p>
          <a:p>
            <a:pPr marL="342900" indent="-342900">
              <a:buFont typeface="+mj-lt"/>
              <a:buAutoNum type="arabicParenR" startAt="11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Sell or export</a:t>
            </a:r>
          </a:p>
          <a:p>
            <a:pPr marL="342900" indent="-342900">
              <a:buFont typeface="+mj-lt"/>
              <a:buAutoNum type="arabicParenR" startAt="11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Sell or transfer</a:t>
            </a:r>
          </a:p>
          <a:p>
            <a:pPr marL="342900" indent="-342900">
              <a:buFont typeface="+mj-lt"/>
              <a:buAutoNum type="arabicParenR" startAt="11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Sell, deliver, transfer</a:t>
            </a:r>
          </a:p>
          <a:p>
            <a:pPr marL="342900" indent="-342900">
              <a:buFont typeface="+mj-lt"/>
              <a:buAutoNum type="arabicParenR" startAt="11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Sell, loan, re-export, transfer</a:t>
            </a:r>
          </a:p>
          <a:p>
            <a:pPr marL="342900" indent="-342900">
              <a:buFont typeface="+mj-lt"/>
              <a:buAutoNum type="arabicParenR" startAt="11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Sell, loan, lease, re-export, transfer</a:t>
            </a:r>
          </a:p>
          <a:p>
            <a:pPr marL="342900" indent="-342900">
              <a:buFont typeface="+mj-lt"/>
              <a:buAutoNum type="arabicParenR" startAt="11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Sell, transfer, re-export</a:t>
            </a:r>
          </a:p>
          <a:p>
            <a:pPr marL="342900" indent="-342900">
              <a:buFont typeface="+mj-lt"/>
              <a:buAutoNum type="arabicParenR" startAt="11"/>
            </a:pPr>
            <a:endParaRPr lang="en-US" sz="1400" dirty="0"/>
          </a:p>
          <a:p>
            <a:pPr marL="342900" indent="-342900">
              <a:buFont typeface="+mj-lt"/>
              <a:buAutoNum type="arabicParenR" startAt="11"/>
            </a:pPr>
            <a:r>
              <a:rPr lang="en-US" sz="1400" dirty="0"/>
              <a:t>Transfer by other means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33B80-CFBF-E241-A0D8-240A6744C60D}"/>
              </a:ext>
            </a:extLst>
          </p:cNvPr>
          <p:cNvSpPr txBox="1"/>
          <p:nvPr/>
        </p:nvSpPr>
        <p:spPr>
          <a:xfrm>
            <a:off x="642910" y="1350826"/>
            <a:ext cx="738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dirty="0"/>
              <a:t>CAR identified 19 different re-export commitments in 75 documents.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CECB59-0750-4C4A-8CFE-0563597B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2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93" y="500400"/>
            <a:ext cx="7830000" cy="403236"/>
          </a:xfrm>
        </p:spPr>
        <p:txBody>
          <a:bodyPr/>
          <a:lstStyle/>
          <a:p>
            <a:r>
              <a:rPr lang="en-GB" dirty="0"/>
              <a:t>POSSIBLE RED FLAGS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CB61CA2-D544-9340-8E8E-B47CD2650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r="4237"/>
          <a:stretch/>
        </p:blipFill>
        <p:spPr>
          <a:xfrm>
            <a:off x="4936668" y="1729083"/>
            <a:ext cx="3650085" cy="270802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2551698-9DA0-4E46-8E6D-ABA6849E1E39}"/>
              </a:ext>
            </a:extLst>
          </p:cNvPr>
          <p:cNvSpPr txBox="1"/>
          <p:nvPr/>
        </p:nvSpPr>
        <p:spPr>
          <a:xfrm>
            <a:off x="557246" y="1418470"/>
            <a:ext cx="4158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30613"/>
              </a:buClr>
              <a:buSzPct val="125000"/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E30613"/>
              </a:buClr>
              <a:buSzPct val="125000"/>
              <a:buFont typeface="Wingdings" pitchFamily="2" charset="2"/>
              <a:buChar char="§"/>
            </a:pPr>
            <a:r>
              <a:rPr lang="en-US" sz="2400" dirty="0"/>
              <a:t>Patterns or inconsistencies in end-use practice that, if detected, might alert an export authority of a need to follow-up. </a:t>
            </a:r>
          </a:p>
          <a:p>
            <a:pPr>
              <a:buClr>
                <a:srgbClr val="E30613"/>
              </a:buClr>
              <a:buSzPct val="125000"/>
            </a:pPr>
            <a:endParaRPr lang="en-US" sz="2400" dirty="0"/>
          </a:p>
          <a:p>
            <a:pPr marL="285750" indent="-285750">
              <a:buClr>
                <a:srgbClr val="E30613"/>
              </a:buClr>
              <a:buSzPct val="125000"/>
              <a:buFont typeface="Wingdings" pitchFamily="2" charset="2"/>
              <a:buChar char="§"/>
            </a:pPr>
            <a:r>
              <a:rPr lang="en-US" sz="2400" dirty="0"/>
              <a:t>Identical reference numbers on different documents, issued to different export authorities over a five year period.   </a:t>
            </a:r>
          </a:p>
          <a:p>
            <a:pPr marL="285750" indent="-285750">
              <a:buClr>
                <a:srgbClr val="E30613"/>
              </a:buClr>
              <a:buSzPct val="125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6F3E1E5-6498-DE49-9C56-E35082D6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25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2A8D-5350-3342-87D3-D11934D8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TRANSFER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E4568-E45F-7547-B5B3-1070ED0EB84E}"/>
              </a:ext>
            </a:extLst>
          </p:cNvPr>
          <p:cNvSpPr txBox="1"/>
          <p:nvPr/>
        </p:nvSpPr>
        <p:spPr>
          <a:xfrm>
            <a:off x="4716016" y="5229200"/>
            <a:ext cx="224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From: </a:t>
            </a:r>
            <a:r>
              <a:rPr lang="en-US" sz="1200" i="1" dirty="0"/>
              <a:t>Weapon Supplies Into South Sudan’s Civil War. CAR, 2018.</a:t>
            </a:r>
            <a:endParaRPr lang="en-US" sz="1200" dirty="0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817C59E4-B7AB-B44F-B476-3D7084E56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3" y="1268760"/>
            <a:ext cx="3611428" cy="5130611"/>
          </a:xfrm>
        </p:spPr>
      </p:pic>
      <p:pic>
        <p:nvPicPr>
          <p:cNvPr id="12" name="Picture 11" descr="A picture containing photo, different, food, car&#10;&#10;Description automatically generated">
            <a:extLst>
              <a:ext uri="{FF2B5EF4-FFF2-40B4-BE49-F238E27FC236}">
                <a16:creationId xmlns:a16="http://schemas.microsoft.com/office/drawing/2014/main" id="{BF8E6493-5AEC-C249-8D50-0F91AC381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903382" cy="309664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DEB81B-7D7A-8649-AC46-A5292C6B3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78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77E7-242D-9D48-8158-C9DDAC9D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DELIVERY VERIFICATION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A2559B-0612-5B49-87AE-902CE446C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979" r="-12697"/>
          <a:stretch/>
        </p:blipFill>
        <p:spPr>
          <a:xfrm>
            <a:off x="565342" y="1410799"/>
            <a:ext cx="3432953" cy="4786770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3904602-1A80-7048-9024-8D37D4B38CB2}"/>
              </a:ext>
            </a:extLst>
          </p:cNvPr>
          <p:cNvSpPr txBox="1">
            <a:spLocks/>
          </p:cNvSpPr>
          <p:nvPr/>
        </p:nvSpPr>
        <p:spPr>
          <a:xfrm>
            <a:off x="621493" y="1887828"/>
            <a:ext cx="4458831" cy="4023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264E2-30B6-6B41-8779-17F8E7FCB972}"/>
              </a:ext>
            </a:extLst>
          </p:cNvPr>
          <p:cNvSpPr txBox="1"/>
          <p:nvPr/>
        </p:nvSpPr>
        <p:spPr>
          <a:xfrm>
            <a:off x="3995936" y="1700808"/>
            <a:ext cx="45827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25000"/>
            </a:pPr>
            <a:endParaRPr lang="en-US" sz="2400" i="1" dirty="0"/>
          </a:p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z="2400" dirty="0"/>
              <a:t>11 of 75 documents include a commitment to provide a DVC. </a:t>
            </a:r>
          </a:p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z="2400" dirty="0"/>
              <a:t>Need for DVC authentication.</a:t>
            </a:r>
          </a:p>
          <a:p>
            <a:pPr>
              <a:buClr>
                <a:srgbClr val="C00000"/>
              </a:buClr>
              <a:buSzPct val="125000"/>
            </a:pPr>
            <a:endParaRPr lang="en-US" sz="2400" dirty="0"/>
          </a:p>
          <a:p>
            <a:pPr marL="285750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en-US" sz="2400" dirty="0"/>
              <a:t>No cases where a ‘Post-shipment verification’ clause was included. 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dirty="0"/>
              <a:t> </a:t>
            </a:r>
          </a:p>
          <a:p>
            <a:pPr>
              <a:buClr>
                <a:srgbClr val="C00000"/>
              </a:buClr>
              <a:buSzPct val="125000"/>
            </a:pPr>
            <a:endParaRPr lang="en-US" dirty="0"/>
          </a:p>
          <a:p>
            <a:pPr marL="742950" lvl="1" indent="-28575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DD15E68-C4F6-2B45-A49A-28EE62FA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42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952D-1172-C64E-87C3-01073DE7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CD51-0A3C-0943-ADF5-718D8412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authentication of end-user documents.</a:t>
            </a:r>
          </a:p>
          <a:p>
            <a:r>
              <a:rPr lang="en-US" dirty="0"/>
              <a:t>Central, searchable registry of documents.</a:t>
            </a:r>
          </a:p>
          <a:p>
            <a:r>
              <a:rPr lang="en-US" dirty="0"/>
              <a:t>Strengthen and standardize re-export clause language.</a:t>
            </a:r>
          </a:p>
          <a:p>
            <a:r>
              <a:rPr lang="en-US" dirty="0"/>
              <a:t>Support end-use and diversion monitoring activities. </a:t>
            </a:r>
          </a:p>
          <a:p>
            <a:r>
              <a:rPr lang="en-US" dirty="0"/>
              <a:t>Develop a ‘delivery verification’ clause.</a:t>
            </a:r>
          </a:p>
          <a:p>
            <a:r>
              <a:rPr lang="en-US" dirty="0"/>
              <a:t>Treat any past violation of end-user assurances as a significant risk factor for future export considerations.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AD3DC9D-771A-6C4A-AB85-71D367C7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60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Conflict Armament Research </a:t>
            </a:r>
            <a:br>
              <a:rPr lang="en-GB" dirty="0"/>
            </a:br>
            <a:r>
              <a:rPr lang="en-GB" sz="2700" b="0" dirty="0"/>
              <a:t>A NEW APPROACH TO WEAPON TRACING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Established in 2011.</a:t>
            </a:r>
          </a:p>
          <a:p>
            <a:r>
              <a:rPr lang="en-GB" dirty="0"/>
              <a:t>Global operations.</a:t>
            </a:r>
          </a:p>
          <a:p>
            <a:r>
              <a:rPr lang="en-GB" dirty="0"/>
              <a:t>iTrace EU Council Decisions (2013, 2015, 2017, 2019).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t="22277" r="10743" b="29455"/>
          <a:stretch/>
        </p:blipFill>
        <p:spPr>
          <a:xfrm>
            <a:off x="2015716" y="3717032"/>
            <a:ext cx="5112568" cy="201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06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2910" y="3929066"/>
            <a:ext cx="2714644" cy="571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200" dirty="0">
                <a:solidFill>
                  <a:schemeClr val="bg1"/>
                </a:solidFill>
              </a:rPr>
              <a:t>CAR WEBSITE</a:t>
            </a:r>
          </a:p>
          <a:p>
            <a:pPr marL="0" indent="0" algn="ctr">
              <a:buNone/>
            </a:pPr>
            <a:r>
              <a:rPr lang="en-GB" sz="1600" b="1" dirty="0">
                <a:solidFill>
                  <a:schemeClr val="bg1"/>
                </a:solidFill>
              </a:rPr>
              <a:t>www.conflictarm.com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8130" y="1285860"/>
            <a:ext cx="5007740" cy="1357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270000" tIns="270000" rIns="270000" bIns="270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6" name="Picture 5" descr="title_undersco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59" y="2214554"/>
            <a:ext cx="523882" cy="71438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5" idx="2"/>
          </p:cNvCxnSpPr>
          <p:nvPr/>
        </p:nvCxnSpPr>
        <p:spPr>
          <a:xfrm rot="5400000">
            <a:off x="4071934" y="3143248"/>
            <a:ext cx="100013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214678" y="3929066"/>
            <a:ext cx="2714644" cy="228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iTRACE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www.itrace.com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86446" y="3929066"/>
            <a:ext cx="2714644" cy="228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sz="1600" b="1" u="sng" dirty="0">
                <a:solidFill>
                  <a:schemeClr val="bg1"/>
                </a:solidFill>
              </a:rPr>
              <a:t>morrow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conflictarm.com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286910" y="4214024"/>
            <a:ext cx="428628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01488" y="4214024"/>
            <a:ext cx="428628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AR - logo - reverse.png">
            <a:extLst>
              <a:ext uri="{FF2B5EF4-FFF2-40B4-BE49-F238E27FC236}">
                <a16:creationId xmlns:a16="http://schemas.microsoft.com/office/drawing/2014/main" id="{836CA6CF-DF42-8E49-8506-A3BF14D1DE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4143" y="5877272"/>
            <a:ext cx="415715" cy="7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7000" y="2000240"/>
            <a:ext cx="4343628" cy="3571900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en-US" dirty="0"/>
              <a:t>Work with defense and security forces operating in conflict zones.</a:t>
            </a:r>
          </a:p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en-US" dirty="0"/>
              <a:t>Identify and document illicit weapons and ammunition</a:t>
            </a:r>
            <a:r>
              <a:rPr lang="en-GB" dirty="0"/>
              <a:t>.</a:t>
            </a:r>
          </a:p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en-US" dirty="0"/>
              <a:t>Provide verified evidence on patterns of weapon supply and procurement.</a:t>
            </a:r>
          </a:p>
          <a:p>
            <a:pPr>
              <a:lnSpc>
                <a:spcPts val="3000"/>
              </a:lnSpc>
            </a:pPr>
            <a:endParaRPr lang="en-GB" sz="2300" dirty="0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00240"/>
            <a:ext cx="3564326" cy="27643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2910" y="1785926"/>
            <a:ext cx="360000" cy="36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2910" y="5409224"/>
            <a:ext cx="360000" cy="36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93" y="500400"/>
            <a:ext cx="7830000" cy="403236"/>
          </a:xfrm>
        </p:spPr>
        <p:txBody>
          <a:bodyPr/>
          <a:lstStyle/>
          <a:p>
            <a:r>
              <a:rPr lang="en-GB" sz="2700" dirty="0"/>
              <a:t>MISSION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187624" y="1556792"/>
            <a:ext cx="4824536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en-GB" sz="1700" dirty="0"/>
          </a:p>
          <a:p>
            <a:endParaRPr lang="en-GB" sz="1700" dirty="0"/>
          </a:p>
          <a:p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79068" y="2335296"/>
            <a:ext cx="3866427" cy="2577617"/>
          </a:xfrm>
          <a:prstGeom prst="roundRect">
            <a:avLst/>
          </a:prstGeom>
          <a:noFill/>
          <a:ln w="88900" cap="sq">
            <a:noFill/>
            <a:miter lim="800000"/>
          </a:ln>
          <a:effectLst/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17B852-2A60-4541-9C66-34B2A242D31B}"/>
              </a:ext>
            </a:extLst>
          </p:cNvPr>
          <p:cNvSpPr/>
          <p:nvPr/>
        </p:nvSpPr>
        <p:spPr>
          <a:xfrm>
            <a:off x="757431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Generate unique evidence on weapon supplies into armed conflicts to inform and support effective weapon management and control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465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 STATISTICS</a:t>
            </a:r>
            <a:endParaRPr lang="en-GB" sz="27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1F3228-8242-CA4D-8AB5-FCDAF3323663}"/>
              </a:ext>
            </a:extLst>
          </p:cNvPr>
          <p:cNvSpPr/>
          <p:nvPr/>
        </p:nvSpPr>
        <p:spPr>
          <a:xfrm>
            <a:off x="635225" y="1553134"/>
            <a:ext cx="4800871" cy="428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dirty="0"/>
              <a:t>600,000 </a:t>
            </a:r>
            <a:r>
              <a:rPr lang="en-GB" sz="2000" dirty="0"/>
              <a:t>weapons and ammunition documented.</a:t>
            </a:r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b="1" dirty="0"/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dirty="0"/>
              <a:t>500+ </a:t>
            </a:r>
            <a:r>
              <a:rPr lang="en-GB" sz="2000" dirty="0"/>
              <a:t>manufacturers in </a:t>
            </a:r>
            <a:r>
              <a:rPr lang="en-GB" sz="2000" b="1" dirty="0"/>
              <a:t>60+</a:t>
            </a:r>
            <a:r>
              <a:rPr lang="en-GB" sz="2000" dirty="0"/>
              <a:t> manufacturing states.</a:t>
            </a:r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b="1" dirty="0"/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b="1" dirty="0"/>
              <a:t>14,000+ </a:t>
            </a:r>
            <a:r>
              <a:rPr lang="en-GB" sz="2000" dirty="0"/>
              <a:t>unique chains of custody in </a:t>
            </a:r>
            <a:r>
              <a:rPr lang="en-GB" sz="2000" b="1" dirty="0"/>
              <a:t>27</a:t>
            </a:r>
            <a:r>
              <a:rPr lang="en-GB" sz="2000" dirty="0"/>
              <a:t> conflict-affected countries. </a:t>
            </a:r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000" dirty="0"/>
          </a:p>
          <a:p>
            <a:pPr marL="342900" indent="-34290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000" dirty="0"/>
              <a:t>CAR has identified the specific point of diversion in </a:t>
            </a:r>
            <a:r>
              <a:rPr lang="en-GB" sz="2000" b="1" dirty="0"/>
              <a:t>1,100+</a:t>
            </a:r>
            <a:r>
              <a:rPr lang="en-GB" sz="2000" dirty="0"/>
              <a:t> cases.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D6800-587C-F44F-A6A4-2075DDDEFE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5738" y="1614908"/>
            <a:ext cx="2885755" cy="3887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182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0235-4268-3249-AD33-E9FD7AF0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DIVERSION OCCURS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3894F09-AF85-8148-958C-7D86F7305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4" y="1372631"/>
            <a:ext cx="7821482" cy="46418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EF24A2-A6CF-9945-96AD-B33707F6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83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89BE-E64A-224C-A91C-AE0D0260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INSUFFICIENT PSSM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5AC83-08C6-8942-BD1B-9C711F2307B1}"/>
              </a:ext>
            </a:extLst>
          </p:cNvPr>
          <p:cNvSpPr/>
          <p:nvPr/>
        </p:nvSpPr>
        <p:spPr>
          <a:xfrm>
            <a:off x="658572" y="1618596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Leakage due to ineffective physical security and stockpile management (PSSM).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Accidental or deliberate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124 cases of diversion from stockpiles (12%).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Typically small-scale leakage.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935841-466D-9742-87E1-59BF7772EB7B}"/>
              </a:ext>
            </a:extLst>
          </p:cNvPr>
          <p:cNvCxnSpPr>
            <a:cxnSpLocks/>
          </p:cNvCxnSpPr>
          <p:nvPr/>
        </p:nvCxnSpPr>
        <p:spPr>
          <a:xfrm flipV="1">
            <a:off x="5352033" y="4065792"/>
            <a:ext cx="1260648" cy="4465"/>
          </a:xfrm>
          <a:prstGeom prst="line">
            <a:avLst/>
          </a:prstGeom>
          <a:ln w="63500"/>
          <a:effectLst>
            <a:softEdge rad="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Content Placeholder 9" descr="A gun on a tiled floor&#10;&#10;Description automatically generated">
            <a:extLst>
              <a:ext uri="{FF2B5EF4-FFF2-40B4-BE49-F238E27FC236}">
                <a16:creationId xmlns:a16="http://schemas.microsoft.com/office/drawing/2014/main" id="{32C53AAF-924D-BB4E-81A1-2BDE61116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33" y="1663498"/>
            <a:ext cx="3133395" cy="176550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55CC1C-8C5D-D049-A495-4CB2BC4FC16D}"/>
              </a:ext>
            </a:extLst>
          </p:cNvPr>
          <p:cNvSpPr txBox="1"/>
          <p:nvPr/>
        </p:nvSpPr>
        <p:spPr>
          <a:xfrm>
            <a:off x="5262546" y="341946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56-2 assault rifle, documented in Nigeria in March 2018, that had been diverted from a neighbouring national stockpile.  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C60403D-0CC7-504B-89BE-0724C6A2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79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B158-1C21-5F47-9C56-B2687345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DIVERSION FROM NATIONAL STOCKPILES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CBE0F80F-8245-F946-A51C-6265517FF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4" y="1303413"/>
            <a:ext cx="7406891" cy="425117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15396C-9AB4-884D-9777-45F87AF71EE8}"/>
              </a:ext>
            </a:extLst>
          </p:cNvPr>
          <p:cNvSpPr txBox="1"/>
          <p:nvPr/>
        </p:nvSpPr>
        <p:spPr>
          <a:xfrm>
            <a:off x="4788024" y="2852936"/>
            <a:ext cx="115212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3715199</a:t>
            </a:r>
          </a:p>
          <a:p>
            <a:pPr algn="ctr"/>
            <a:r>
              <a:rPr lang="en-US" sz="1200" dirty="0"/>
              <a:t>3728564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D8E64-B39C-CD4A-BADA-CF548337F7F5}"/>
              </a:ext>
            </a:extLst>
          </p:cNvPr>
          <p:cNvSpPr txBox="1"/>
          <p:nvPr/>
        </p:nvSpPr>
        <p:spPr>
          <a:xfrm>
            <a:off x="2843808" y="2348880"/>
            <a:ext cx="100811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3718199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09390-CCDA-A846-A53D-072997068DE6}"/>
              </a:ext>
            </a:extLst>
          </p:cNvPr>
          <p:cNvSpPr txBox="1"/>
          <p:nvPr/>
        </p:nvSpPr>
        <p:spPr>
          <a:xfrm>
            <a:off x="1676161" y="3107764"/>
            <a:ext cx="115212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3712789</a:t>
            </a:r>
          </a:p>
          <a:p>
            <a:pPr algn="ctr"/>
            <a:r>
              <a:rPr lang="en-US" sz="1200" dirty="0"/>
              <a:t>3716750</a:t>
            </a:r>
          </a:p>
          <a:p>
            <a:pPr algn="ctr"/>
            <a:r>
              <a:rPr lang="en-US" sz="1200" dirty="0"/>
              <a:t>3717000</a:t>
            </a:r>
          </a:p>
          <a:p>
            <a:pPr algn="ctr"/>
            <a:r>
              <a:rPr lang="en-US" sz="1200" dirty="0"/>
              <a:t>3717316</a:t>
            </a:r>
          </a:p>
          <a:p>
            <a:pPr algn="ctr"/>
            <a:r>
              <a:rPr lang="en-US" sz="1200" dirty="0"/>
              <a:t>3718902</a:t>
            </a:r>
          </a:p>
          <a:p>
            <a:pPr algn="ctr"/>
            <a:r>
              <a:rPr lang="en-US" sz="1200" dirty="0"/>
              <a:t>3719964</a:t>
            </a:r>
          </a:p>
          <a:p>
            <a:pPr algn="ctr"/>
            <a:r>
              <a:rPr lang="en-US" sz="1200" dirty="0"/>
              <a:t>3722222</a:t>
            </a:r>
          </a:p>
          <a:p>
            <a:pPr algn="ctr"/>
            <a:r>
              <a:rPr lang="en-US" sz="1200" dirty="0"/>
              <a:t>3726886</a:t>
            </a:r>
          </a:p>
          <a:p>
            <a:pPr algn="ctr"/>
            <a:r>
              <a:rPr lang="en-US" sz="1200" dirty="0"/>
              <a:t>3728538</a:t>
            </a:r>
          </a:p>
          <a:p>
            <a:pPr algn="ctr"/>
            <a:r>
              <a:rPr lang="en-US" sz="1200" dirty="0"/>
              <a:t>3728577</a:t>
            </a:r>
          </a:p>
          <a:p>
            <a:pPr algn="ctr"/>
            <a:r>
              <a:rPr lang="en-US" sz="1200" dirty="0"/>
              <a:t>3728589</a:t>
            </a:r>
          </a:p>
          <a:p>
            <a:pPr algn="ctr"/>
            <a:r>
              <a:rPr lang="en-US" sz="1200" dirty="0"/>
              <a:t>3731808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53F59-92DC-2649-AEAD-4FEA5CEEB6CA}"/>
              </a:ext>
            </a:extLst>
          </p:cNvPr>
          <p:cNvSpPr txBox="1"/>
          <p:nvPr/>
        </p:nvSpPr>
        <p:spPr>
          <a:xfrm>
            <a:off x="7164288" y="3246263"/>
            <a:ext cx="10081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3717862</a:t>
            </a:r>
          </a:p>
          <a:p>
            <a:pPr algn="ctr"/>
            <a:r>
              <a:rPr lang="en-US" sz="1200" dirty="0"/>
              <a:t>3718854</a:t>
            </a:r>
          </a:p>
          <a:p>
            <a:pPr algn="ctr"/>
            <a:r>
              <a:rPr lang="en-US" sz="1200" dirty="0"/>
              <a:t>3725797</a:t>
            </a:r>
          </a:p>
          <a:p>
            <a:pPr algn="ctr"/>
            <a:r>
              <a:rPr lang="en-US" sz="1200" dirty="0"/>
              <a:t>3728850</a:t>
            </a:r>
          </a:p>
          <a:p>
            <a:pPr algn="ctr"/>
            <a:r>
              <a:rPr lang="en-US" sz="1200" dirty="0"/>
              <a:t>3829769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324A97B-DCD9-FB4A-80D2-B298AE84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C400-F797-5C40-8FC3-31A5EE39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STATE-SPONSORED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3EF7-D2AE-2C45-AA44-F6ACF37D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236 cases of diversion backed by or linked to state actions (22%).</a:t>
            </a:r>
          </a:p>
          <a:p>
            <a:r>
              <a:rPr lang="en-US" dirty="0"/>
              <a:t>Direct supply from manufacturing country to end-users.</a:t>
            </a:r>
          </a:p>
          <a:p>
            <a:r>
              <a:rPr lang="en-US" dirty="0"/>
              <a:t>Retransfer in violation of end-user documentation.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EF62-6B4B-BD4E-B874-6EC9B0C3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r>
              <a:rPr lang="en-US" dirty="0"/>
              <a:t>ARMS TRANSFERS: DIVERSION RISKS AND MANAGEMENT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2962BF-7F46-9E4E-B3E2-776CD0161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87" y="3624830"/>
            <a:ext cx="4712811" cy="25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7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88094"/>
      </a:accent1>
      <a:accent2>
        <a:srgbClr val="E3061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6980</TotalTime>
  <Words>797</Words>
  <Application>Microsoft Macintosh PowerPoint</Application>
  <PresentationFormat>On-screen Show (4:3)</PresentationFormat>
  <Paragraphs>196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</vt:lpstr>
      <vt:lpstr>Wingdings</vt:lpstr>
      <vt:lpstr>Office Theme</vt:lpstr>
      <vt:lpstr>Arms Transfers: Diversion risk and management</vt:lpstr>
      <vt:lpstr>Conflict Armament Research  A NEW APPROACH TO WEAPON TRACING</vt:lpstr>
      <vt:lpstr>WHAT WE DO</vt:lpstr>
      <vt:lpstr>MISSION</vt:lpstr>
      <vt:lpstr>DOCUMENTATION STATISTICS</vt:lpstr>
      <vt:lpstr>HOW DIVERSION OCCURS</vt:lpstr>
      <vt:lpstr>INSUFFICIENT PSSM</vt:lpstr>
      <vt:lpstr>DIVERSION FROM NATIONAL STOCKPILES</vt:lpstr>
      <vt:lpstr>STATE-SPONSORED DIVERSION</vt:lpstr>
      <vt:lpstr>UNAUTHORISED RETRANSFER</vt:lpstr>
      <vt:lpstr>ANALYSING END-USER DOCUMENTATION</vt:lpstr>
      <vt:lpstr>LACK OF STANDARDISATION</vt:lpstr>
      <vt:lpstr>ABSENCE OF KEY INFORMATION</vt:lpstr>
      <vt:lpstr>INCONSISTENT RE-EXPORT CLAUSES</vt:lpstr>
      <vt:lpstr>INCONSISTENT RE-EXPORT CLAUSES</vt:lpstr>
      <vt:lpstr>POSSIBLE RED FLAGS</vt:lpstr>
      <vt:lpstr>DURING TRANSFER</vt:lpstr>
      <vt:lpstr>LIMITED DELIVERY VERIFICATION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Devin Morrow</cp:lastModifiedBy>
  <cp:revision>234</cp:revision>
  <cp:lastPrinted>2018-06-08T12:17:25Z</cp:lastPrinted>
  <dcterms:created xsi:type="dcterms:W3CDTF">2018-06-06T09:20:28Z</dcterms:created>
  <dcterms:modified xsi:type="dcterms:W3CDTF">2020-11-19T15:58:57Z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2405309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