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60" r:id="rId2"/>
    <p:sldId id="295" r:id="rId3"/>
    <p:sldId id="296" r:id="rId4"/>
    <p:sldId id="300" r:id="rId5"/>
    <p:sldId id="299" r:id="rId6"/>
    <p:sldId id="298" r:id="rId7"/>
    <p:sldId id="301" r:id="rId8"/>
    <p:sldId id="304" r:id="rId9"/>
    <p:sldId id="303" r:id="rId10"/>
    <p:sldId id="305" r:id="rId11"/>
    <p:sldId id="302" r:id="rId12"/>
    <p:sldId id="310" r:id="rId13"/>
    <p:sldId id="306" r:id="rId14"/>
    <p:sldId id="307" r:id="rId15"/>
    <p:sldId id="308" r:id="rId16"/>
    <p:sldId id="309" r:id="rId17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2710" autoAdjust="0"/>
  </p:normalViewPr>
  <p:slideViewPr>
    <p:cSldViewPr>
      <p:cViewPr varScale="1">
        <p:scale>
          <a:sx n="74" d="100"/>
          <a:sy n="74" d="100"/>
        </p:scale>
        <p:origin x="192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28F9EDC4-AC89-6B40-9617-6C0F8E53B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3AE9A8-571F-524C-B3FB-54BAA72B3D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6CA618B-886F-DE44-864D-681D4F53B9E2}" type="datetimeFigureOut">
              <a:rPr lang="fr-FR"/>
              <a:pPr>
                <a:defRPr/>
              </a:pPr>
              <a:t>28/10/2020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AD787-3A15-9B4A-833D-3AAF9A218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0448FD-16E1-794F-AE97-53AF84BD34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C1DFEE9-8394-A84D-98E2-8F308CF623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B2CC7BD-AD01-FA41-928D-73A23E0B28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ADDF6D-13B3-1B4A-BCF6-BC26FE3EF5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6562A6FC-58FD-6C4B-BF9A-FD789159EA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55016E2-061B-514E-B426-A696856C65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4C97CEF7-3063-9A42-B0CF-C708B6E0F5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39F0B5F4-7D51-1A47-B3EE-CD11712E40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C7844E34-69D5-BE4A-97B5-64C506038668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-control.jrc.ec.europa.e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Flagge_Verlauf_15_Prozent">
            <a:extLst>
              <a:ext uri="{FF2B5EF4-FFF2-40B4-BE49-F238E27FC236}">
                <a16:creationId xmlns:a16="http://schemas.microsoft.com/office/drawing/2014/main" id="{CBA9E1B8-30E2-E94E-AEE6-06E0D763A6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4">
            <a:extLst>
              <a:ext uri="{FF2B5EF4-FFF2-40B4-BE49-F238E27FC236}">
                <a16:creationId xmlns:a16="http://schemas.microsoft.com/office/drawing/2014/main" id="{2BF86C98-BAA3-EC48-AF42-29E0414BA8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77925"/>
            <a:ext cx="9144000" cy="7191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8EEF1F9-B39B-A94F-A3E7-9DE53871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913438"/>
            <a:ext cx="64087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b="1" u="sng">
                <a:hlinkClick r:id="rId3"/>
              </a:rPr>
              <a:t>https://export-control.jrc.ec.europa.eu/</a:t>
            </a:r>
            <a:r>
              <a:rPr lang="en-GB" altLang="fr-FR"/>
              <a:t> </a:t>
            </a:r>
            <a:endParaRPr lang="de-DE" altLang="de-DE" sz="18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289B1B1B-BC26-6C41-8393-30247064E3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8" name="Image 9" descr="BAFA_Office_Farbe_en">
            <a:extLst>
              <a:ext uri="{FF2B5EF4-FFF2-40B4-BE49-F238E27FC236}">
                <a16:creationId xmlns:a16="http://schemas.microsoft.com/office/drawing/2014/main" id="{490DB2AA-21AF-A54C-A512-EC11B22B25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463800"/>
            <a:ext cx="7593012" cy="719138"/>
          </a:xfrm>
        </p:spPr>
        <p:txBody>
          <a:bodyPr/>
          <a:lstStyle>
            <a:lvl1pPr>
              <a:defRPr sz="3600" b="0">
                <a:solidFill>
                  <a:srgbClr val="333399"/>
                </a:solidFill>
              </a:defRPr>
            </a:lvl1pPr>
          </a:lstStyle>
          <a:p>
            <a:pPr lvl="0"/>
            <a:r>
              <a:rPr lang="de-DE" altLang="de-DE" noProof="0" dirty="0"/>
              <a:t>Mastertitelformat bearbeiten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417888"/>
            <a:ext cx="7593012" cy="431800"/>
          </a:xfrm>
        </p:spPr>
        <p:txBody>
          <a:bodyPr lIns="36000" tIns="36000" rIns="36000" bIns="36000"/>
          <a:lstStyle>
            <a:lvl1pPr marL="0" indent="0">
              <a:buFont typeface="Wingdings 3" pitchFamily="18" charset="2"/>
              <a:buNone/>
              <a:defRPr sz="2000"/>
            </a:lvl1pPr>
          </a:lstStyle>
          <a:p>
            <a:pPr lvl="0"/>
            <a:endParaRPr lang="de-DE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77751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681D3F9-6DC5-1045-B01B-1AEC085D14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8BE6B05-16FA-EA47-B49F-2A87B7DA62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ACE67-68AD-BE4E-9753-7D70A1E7646A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27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DB3AE88-8267-C345-B183-14817C2D0A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58888" y="2068513"/>
            <a:ext cx="7634287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Contact: </a:t>
            </a:r>
          </a:p>
          <a:p>
            <a:pPr eaLnBrk="1" hangingPunct="1"/>
            <a:endParaRPr kumimoji="1" lang="en-US" altLang="de-DE" sz="1800" b="1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NN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Division/Department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Authority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Title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	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 	</a:t>
            </a:r>
          </a:p>
          <a:p>
            <a:pPr eaLnBrk="1" hangingPunct="1"/>
            <a:endParaRPr kumimoji="1" lang="en-US" altLang="de-DE" sz="1800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EU-Outreach 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German Federal Office for Economic Affairs and Export Control (BAFA)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 	+49 (0)6196 908 2602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	att@bafa.bund.de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Website:</a:t>
            </a:r>
            <a:r>
              <a:rPr kumimoji="1" lang="en-US" altLang="de-DE" sz="1800" b="1">
                <a:latin typeface="BundesSans Office" pitchFamily="34" charset="0"/>
              </a:rPr>
              <a:t> </a:t>
            </a:r>
            <a:r>
              <a:rPr kumimoji="1" lang="en-US" altLang="de-DE" sz="1800">
                <a:latin typeface="BundesSans Office" pitchFamily="34" charset="0"/>
              </a:rPr>
              <a:t>https://export-control.jrc.ec.europa.eu/ 	http://www.bafa.eu/bafa/en/export_control/eu-</a:t>
            </a:r>
            <a:r>
              <a:rPr kumimoji="1" lang="lv-LV" altLang="de-DE" sz="1800">
                <a:latin typeface="BundesSans Office" pitchFamily="34" charset="0"/>
              </a:rPr>
              <a:t>	</a:t>
            </a:r>
            <a:r>
              <a:rPr kumimoji="1" lang="en-US" altLang="de-DE" sz="1800">
                <a:latin typeface="BundesSans Office" pitchFamily="34" charset="0"/>
              </a:rPr>
              <a:t>outreach/index.html	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1188" y="1341438"/>
            <a:ext cx="8097837" cy="534987"/>
          </a:xfrm>
        </p:spPr>
        <p:txBody>
          <a:bodyPr/>
          <a:lstStyle/>
          <a:p>
            <a:r>
              <a:rPr lang="de-DE" altLang="en-US" dirty="0" err="1"/>
              <a:t>Thank</a:t>
            </a:r>
            <a:r>
              <a:rPr lang="de-DE" altLang="en-US" dirty="0"/>
              <a:t> </a:t>
            </a:r>
            <a:r>
              <a:rPr lang="de-DE" altLang="en-US" dirty="0" err="1"/>
              <a:t>you</a:t>
            </a:r>
            <a:r>
              <a:rPr lang="de-DE" altLang="en-US" dirty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your</a:t>
            </a:r>
            <a:r>
              <a:rPr lang="de-DE" altLang="en-US" dirty="0"/>
              <a:t> </a:t>
            </a:r>
            <a:r>
              <a:rPr lang="de-DE" altLang="en-US" dirty="0" err="1"/>
              <a:t>attention</a:t>
            </a:r>
            <a:r>
              <a:rPr lang="de-DE" altLang="en-US" dirty="0"/>
              <a:t>!</a:t>
            </a:r>
          </a:p>
          <a:p>
            <a:endParaRPr lang="en-GB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E013675-05BA-6C47-BB7D-59CAC6C074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D4A6-9843-3840-B34E-64FE822DDC00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770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>
            <a:extLst>
              <a:ext uri="{FF2B5EF4-FFF2-40B4-BE49-F238E27FC236}">
                <a16:creationId xmlns:a16="http://schemas.microsoft.com/office/drawing/2014/main" id="{A4ACACF4-A88C-4449-8307-DCD8FB2392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EC26AFE-29CB-364D-A7EC-B0DB93C278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3EE36EA-FFE4-1C4F-88A2-B27C2A3175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B772-5ADE-9745-BACB-038020EE4A05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34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E1CACF7-443D-3C4B-B6A6-55D11DFD681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05DB664-9432-D34D-8332-B46635F735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1314114-BE94-D443-B1E1-37BAC413F1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B3B9-662A-ED42-BEF3-DB9C24B4D1B8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33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205038"/>
            <a:ext cx="3971925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2205038"/>
            <a:ext cx="3973513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2695811-3A84-C747-8F8A-D738AE8D53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4CA832B-17A9-7E46-8BF4-7913FD39CC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195B-D5A5-1A49-98EF-67C1C0A098FA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58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66EA72-7652-A741-BEB2-B01CE3B0DA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7876534-694A-4348-9820-CEBDC852CC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3D46-330B-F446-B482-9C213D15CB50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481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0252CFD-B43A-7743-861F-51F971B1A9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DEB7958-71D1-3440-AD72-C9F5DBCFFC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5D40A-AB24-B34F-8319-374EDA6F0EC8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942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8D99753-B4F0-544E-986B-6B4C56BC41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8C9E277-EE18-0541-8A52-371AFDB26A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9158-5B80-A143-A8AC-846885B9A49D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33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191DEFD-568E-CE4E-9D01-762D8C8FA1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97ABFFF-C7C3-8F49-85FE-8C9F236103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6861E-4A24-164F-86B6-C0E65F6A769F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384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49F48FF-F1BC-8D4F-BB81-52E7391C604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011960" cy="2738735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CDEDCAA-00A6-194E-9C75-24FFEB1C37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6DDDCE0-36A6-7449-9F37-55CE74FE80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44B3-50ED-E242-B01B-28F456954B7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304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ge_Verlauf_15_Prozent">
            <a:extLst>
              <a:ext uri="{FF2B5EF4-FFF2-40B4-BE49-F238E27FC236}">
                <a16:creationId xmlns:a16="http://schemas.microsoft.com/office/drawing/2014/main" id="{3EA8254F-AA7B-1042-8D3D-7611CAC7A9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8EC8C966-2E7D-534D-9479-69FF181556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39838"/>
            <a:ext cx="9144000" cy="719137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6F4F94-634C-4344-A96B-6DD9CC9851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524625"/>
            <a:ext cx="395287" cy="1793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18D9B9-4A6D-AF48-8088-F591E088F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8161424-2140-C644-99C1-E106D24DE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80978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CCAD5F17-CAE2-3B45-AC45-F1A58E9D82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6888" y="6297613"/>
            <a:ext cx="6118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E3E5A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3CC95159-4F72-A34E-A56B-D487688008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4025" y="6505575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81DDC56-2754-5E4F-A606-3A9672E28274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pic>
        <p:nvPicPr>
          <p:cNvPr id="1033" name="Image 9" descr="BAFA_Office_Farbe_en">
            <a:extLst>
              <a:ext uri="{FF2B5EF4-FFF2-40B4-BE49-F238E27FC236}">
                <a16:creationId xmlns:a16="http://schemas.microsoft.com/office/drawing/2014/main" id="{BC8FFF1F-1048-964E-8851-E0BD79343B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">
            <a:extLst>
              <a:ext uri="{FF2B5EF4-FFF2-40B4-BE49-F238E27FC236}">
                <a16:creationId xmlns:a16="http://schemas.microsoft.com/office/drawing/2014/main" id="{85CC957C-8387-C843-B725-FD96ED3386DA}"/>
              </a:ext>
            </a:extLst>
          </p:cNvPr>
          <p:cNvSpPr txBox="1"/>
          <p:nvPr userDrawn="1"/>
        </p:nvSpPr>
        <p:spPr>
          <a:xfrm>
            <a:off x="6708775" y="954088"/>
            <a:ext cx="2305050" cy="2270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Aft>
                <a:spcPts val="0"/>
              </a:spcAft>
              <a:defRPr/>
            </a:pPr>
            <a:r>
              <a:rPr lang="en-GB" sz="700" b="1" dirty="0">
                <a:solidFill>
                  <a:schemeClr val="tx1"/>
                </a:solidFill>
                <a:latin typeface="Calibri" panose="020F0502020204030204" pitchFamily="34" charset="0"/>
              </a:rPr>
              <a:t>A project implemented by BAFA and Expertise France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66">
            <a:extLst>
              <a:ext uri="{FF2B5EF4-FFF2-40B4-BE49-F238E27FC236}">
                <a16:creationId xmlns:a16="http://schemas.microsoft.com/office/drawing/2014/main" id="{660D1795-FBEF-9443-BF95-DF753594BB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1036" name="Grafik 13" descr="logo_COARM_RGB">
            <a:extLst>
              <a:ext uri="{FF2B5EF4-FFF2-40B4-BE49-F238E27FC236}">
                <a16:creationId xmlns:a16="http://schemas.microsoft.com/office/drawing/2014/main" id="{F421D223-6FBE-9246-9FD0-74288BAF8C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87325"/>
            <a:ext cx="32004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C:\Users\lopezcov\Desktop\logo-ef.jpg">
            <a:extLst>
              <a:ext uri="{FF2B5EF4-FFF2-40B4-BE49-F238E27FC236}">
                <a16:creationId xmlns:a16="http://schemas.microsoft.com/office/drawing/2014/main" id="{5A531CC1-5030-0B4F-9B5E-68B1111809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231775"/>
            <a:ext cx="6318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6" r:id="rId9"/>
    <p:sldLayoutId id="2147483932" r:id="rId10"/>
    <p:sldLayoutId id="21474839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474663" indent="-4746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94932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000">
          <a:solidFill>
            <a:srgbClr val="333399"/>
          </a:solidFill>
          <a:latin typeface="+mn-lt"/>
          <a:ea typeface="+mn-ea"/>
        </a:defRPr>
      </a:lvl2pPr>
      <a:lvl3pPr marL="142557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1600">
          <a:solidFill>
            <a:srgbClr val="333399"/>
          </a:solidFill>
          <a:latin typeface="+mn-lt"/>
          <a:ea typeface="+mn-ea"/>
        </a:defRPr>
      </a:lvl3pPr>
      <a:lvl4pPr marL="19415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4pPr>
      <a:lvl5pPr marL="23606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5pPr>
      <a:lvl6pPr marL="28178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6pPr>
      <a:lvl7pPr marL="32750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7pPr>
      <a:lvl8pPr marL="37322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8pPr>
      <a:lvl9pPr marL="41894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mstradetreaty.org/hyper-images/file/Annual_Reporting_Template_French.doc/Annual_Reporting_Template_French.doc.docx?templateId=120963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thearmstradetreaty.org/hyper-images/file/Initial_Reporting_Template_Arabic/Initial_Reporting_Template_Arabic.doc?templateId=12644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armstradetreaty.org/reporting.html" TargetMode="External"/><Relationship Id="rId5" Type="http://schemas.openxmlformats.org/officeDocument/2006/relationships/hyperlink" Target="https://thearmstradetreaty.org/hyper-images/file/Annual_Reporting_Template_Spanish.doc/Annual_Reporting_Template_Spanish.doc.docx?templateId=120968" TargetMode="External"/><Relationship Id="rId4" Type="http://schemas.openxmlformats.org/officeDocument/2006/relationships/hyperlink" Target="https://thearmstradetreaty.org/hyper-images/file/Annual_Reporting_Template_Russian/Annual_Reporting_Template_Russian.doc?templateId=126453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mstradetreaty.org/hyper-images/file/Annual_Reporting_Template_French.doc/Annual_Reporting_Template_French.doc.docx?templateId=120963" TargetMode="External"/><Relationship Id="rId7" Type="http://schemas.openxmlformats.org/officeDocument/2006/relationships/image" Target="../media/image11.jpg"/><Relationship Id="rId2" Type="http://schemas.openxmlformats.org/officeDocument/2006/relationships/hyperlink" Target="https://thearmstradetreaty.org/hyper-images/file/Initial_Reporting_Template_Arabic/Initial_Reporting_Template_Arabic.doc?templateId=12644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armstradetreaty.org/reporting.html" TargetMode="External"/><Relationship Id="rId5" Type="http://schemas.openxmlformats.org/officeDocument/2006/relationships/hyperlink" Target="https://thearmstradetreaty.org/hyper-images/file/Annual_Reporting_Template_Spanish.doc/Annual_Reporting_Template_Spanish.doc.docx?templateId=120968" TargetMode="External"/><Relationship Id="rId4" Type="http://schemas.openxmlformats.org/officeDocument/2006/relationships/hyperlink" Target="https://thearmstradetreaty.org/hyper-images/file/Annual_Reporting_Template_Russian/Annual_Reporting_Template_Russian.doc?templateId=126453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thearmstradetreaty.org/hyper-images/file/ATT_CSP4_WGTR_Co-chairs_report__EN1/ATT_CSP4_WGTR_Co-chairs_report__EN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fa.be/csg" TargetMode="External"/><Relationship Id="rId2" Type="http://schemas.openxmlformats.org/officeDocument/2006/relationships/hyperlink" Target="mailto:tom.nijs@buza.vlaander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thearmstradetreaty.org/hyper-images/file/ATT_Arabic/ATT_Arabic.pdf?templateId=114220" TargetMode="External"/><Relationship Id="rId7" Type="http://schemas.openxmlformats.org/officeDocument/2006/relationships/hyperlink" Target="https://thearmstradetreaty.org/hyper-images/file/TratadosobreelComerciodeArmas/TratadosobreelComerciodeArmas.pdf?templateId=137280" TargetMode="External"/><Relationship Id="rId2" Type="http://schemas.openxmlformats.org/officeDocument/2006/relationships/hyperlink" Target="https://thearmstradetreaty.org/hyper-images/file/ATT_English/ATT_English.pdf?templateId=1372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armstradetreaty.org/hyper-images/file/ATT_Russian/ATT_Russian.pdf?templateId=137271" TargetMode="External"/><Relationship Id="rId5" Type="http://schemas.openxmlformats.org/officeDocument/2006/relationships/hyperlink" Target="https://thearmstradetreaty.org/hyper-images/file/Traitesurlecommercedesarmes/Traitesurlecommercedesarmes.pdf?templateId=137262" TargetMode="External"/><Relationship Id="rId4" Type="http://schemas.openxmlformats.org/officeDocument/2006/relationships/hyperlink" Target="https://thearmstradetreaty.org/hyper-images/file/ATT_Chinese/ATT_Chinese.pdf?templateId=1372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thearmstradetreaty.org/annual-reports.html?templateId=20982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mstradetreaty.org/online-reporting.html?templateId=209849" TargetMode="External"/><Relationship Id="rId2" Type="http://schemas.openxmlformats.org/officeDocument/2006/relationships/hyperlink" Target="https://thearmstradetreaty.org/hyper-images/file/Annual_Reporting_Template_English/Annual_Reporting_Template_English.doc?templateId=1209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armstradetreaty.org/hyper-images/file/ATT_CSP6_WGTR%20Draft%20Report_with%20Annexes_EN_min/ATT_CSP6_WGTR%20Draft%20Report_with%20Annexes_EN_min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hearmstradetreaty.org/hyper-images/file/ATT_CSP6_WGTR%20Draft%20Report_with%20Annexes_EN_min/ATT_CSP6_WGTR%20Draft%20Report_with%20Annexes_EN_min.pdf" TargetMode="External"/><Relationship Id="rId3" Type="http://schemas.openxmlformats.org/officeDocument/2006/relationships/hyperlink" Target="https://thearmstradetreaty.org/hyper-images/file/Initial_Reporting_Template_Arabic/Initial_Reporting_Template_Arabic.doc?templateId=1264469" TargetMode="External"/><Relationship Id="rId7" Type="http://schemas.openxmlformats.org/officeDocument/2006/relationships/hyperlink" Target="https://thearmstradetreaty.org/reporting.html" TargetMode="External"/><Relationship Id="rId2" Type="http://schemas.openxmlformats.org/officeDocument/2006/relationships/hyperlink" Target="https://thearmstradetreaty.org/hyper-images/file/Annual_Reporting_Template_English/Annual_Reporting_Template_English.pdf?templateId=1178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armstradetreaty.org/hyper-images/file/Annual_Reporting_Template_Spanish.doc/Annual_Reporting_Template_Spanish.doc.docx?templateId=120968" TargetMode="External"/><Relationship Id="rId5" Type="http://schemas.openxmlformats.org/officeDocument/2006/relationships/hyperlink" Target="https://thearmstradetreaty.org/hyper-images/file/Annual_Reporting_Template_Russian/Annual_Reporting_Template_Russian.doc?templateId=1264532" TargetMode="External"/><Relationship Id="rId4" Type="http://schemas.openxmlformats.org/officeDocument/2006/relationships/hyperlink" Target="https://thearmstradetreaty.org/hyper-images/file/Annual_Reporting_Template_French.doc/Annual_Reporting_Template_French.doc.docx?templateId=120963" TargetMode="External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388C40DA-E255-0842-9532-937BE18892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6752"/>
            <a:ext cx="7881565" cy="719138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cs typeface="Gautami" panose="020B0502040204020203" pitchFamily="34" charset="0"/>
              </a:rPr>
              <a:t>EU ATT-OP II – Thematic Webinars</a:t>
            </a:r>
            <a:br>
              <a:rPr lang="nl-BE" b="1" dirty="0">
                <a:solidFill>
                  <a:schemeClr val="bg1"/>
                </a:solidFill>
                <a:cs typeface="Gautami" panose="020B0502040204020203" pitchFamily="34" charset="0"/>
              </a:rPr>
            </a:br>
            <a:br>
              <a:rPr lang="nl-BE" b="1" dirty="0">
                <a:solidFill>
                  <a:schemeClr val="bg1"/>
                </a:solidFill>
                <a:cs typeface="Gautami" panose="020B0502040204020203" pitchFamily="34" charset="0"/>
              </a:rPr>
            </a:br>
            <a:r>
              <a:rPr lang="nl-BE" b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  <a:t>ATT annual reporting obligation</a:t>
            </a:r>
            <a:br>
              <a:rPr lang="nl-BE" b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</a:br>
            <a:br>
              <a:rPr lang="nl-BE" b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</a:br>
            <a:r>
              <a:rPr lang="en-US" sz="2800" b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  <a:t>Obligation, facts and figures, templates and instruments of assistance</a:t>
            </a:r>
            <a:br>
              <a:rPr lang="nl-BE" b="1" i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</a:br>
            <a:br>
              <a:rPr lang="nl-BE" b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</a:br>
            <a:r>
              <a:rPr lang="nl-BE" sz="2000" b="1" i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  <a:t>Tom Nijs</a:t>
            </a:r>
            <a:br>
              <a:rPr lang="nl-BE" sz="2000" b="1" i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</a:br>
            <a:r>
              <a:rPr lang="nl-BE" sz="2000" b="1" i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  <a:t>Legal advisor, Flanders Department of Foreign Affairs, Belgium</a:t>
            </a:r>
            <a:br>
              <a:rPr lang="nl-BE" sz="2000" b="1" i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</a:br>
            <a:r>
              <a:rPr lang="nl-BE" sz="2000" b="1" i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  <a:t>Co-chair ATT WGTR, 2018-2020</a:t>
            </a:r>
            <a:br>
              <a:rPr lang="nl-BE" b="1" i="1" dirty="0">
                <a:solidFill>
                  <a:schemeClr val="accent6">
                    <a:lumMod val="75000"/>
                    <a:lumOff val="25000"/>
                  </a:schemeClr>
                </a:solidFill>
                <a:cs typeface="Gautami" panose="020B0502040204020203" pitchFamily="34" charset="0"/>
              </a:rPr>
            </a:br>
            <a:endParaRPr lang="de-DE" altLang="de-DE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360284"/>
            <a:ext cx="7632848" cy="412531"/>
          </a:xfrm>
        </p:spPr>
        <p:txBody>
          <a:bodyPr/>
          <a:lstStyle/>
          <a:p>
            <a:r>
              <a:rPr lang="en-GB" altLang="en-US" dirty="0"/>
              <a:t>National-level measures to facilitate compliance with reporting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988840"/>
            <a:ext cx="8097838" cy="3529012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>
                <a:uFill>
                  <a:solidFill>
                    <a:srgbClr val="FFC000"/>
                  </a:solidFill>
                </a:uFill>
              </a:rPr>
              <a:t>[</a:t>
            </a:r>
            <a:r>
              <a:rPr lang="en-GB" sz="2000" dirty="0">
                <a:uFill>
                  <a:solidFill>
                    <a:srgbClr val="FFC000"/>
                  </a:solidFill>
                </a:uFill>
                <a:hlinkClick r:id="rId2"/>
              </a:rPr>
              <a:t>Arabic</a:t>
            </a:r>
            <a:r>
              <a:rPr lang="en-GB" sz="2000" dirty="0">
                <a:uFill>
                  <a:solidFill>
                    <a:srgbClr val="FFC000"/>
                  </a:solidFill>
                </a:uFill>
              </a:rPr>
              <a:t>, Chinese, </a:t>
            </a:r>
            <a:r>
              <a:rPr lang="en-GB" sz="2000" dirty="0">
                <a:uFill>
                  <a:solidFill>
                    <a:srgbClr val="FFC000"/>
                  </a:solidFill>
                </a:uFill>
                <a:hlinkClick r:id="rId3"/>
              </a:rPr>
              <a:t>French</a:t>
            </a:r>
            <a:r>
              <a:rPr lang="en-GB" sz="2000" dirty="0">
                <a:uFill>
                  <a:solidFill>
                    <a:srgbClr val="FFC000"/>
                  </a:solidFill>
                </a:uFill>
              </a:rPr>
              <a:t>, </a:t>
            </a:r>
            <a:r>
              <a:rPr lang="en-GB" sz="2000" dirty="0">
                <a:uFill>
                  <a:solidFill>
                    <a:srgbClr val="FFC000"/>
                  </a:solidFill>
                </a:uFill>
                <a:hlinkClick r:id="rId4"/>
              </a:rPr>
              <a:t>Russian</a:t>
            </a:r>
            <a:r>
              <a:rPr lang="en-GB" sz="2000" dirty="0">
                <a:uFill>
                  <a:solidFill>
                    <a:srgbClr val="FFC000"/>
                  </a:solidFill>
                </a:uFill>
              </a:rPr>
              <a:t>, </a:t>
            </a:r>
            <a:r>
              <a:rPr lang="en-GB" sz="2000" dirty="0">
                <a:uFill>
                  <a:solidFill>
                    <a:srgbClr val="FFC000"/>
                  </a:solidFill>
                </a:uFill>
                <a:hlinkClick r:id="rId5"/>
              </a:rPr>
              <a:t>Spanish</a:t>
            </a:r>
            <a:r>
              <a:rPr lang="en-GB" sz="2000" dirty="0">
                <a:uFill>
                  <a:solidFill>
                    <a:srgbClr val="FFC000"/>
                  </a:solidFill>
                </a:uFill>
              </a:rPr>
              <a:t>]</a:t>
            </a:r>
          </a:p>
          <a:p>
            <a:pPr marL="0" indent="0" algn="ctr">
              <a:buNone/>
            </a:pPr>
            <a:r>
              <a:rPr lang="en-GB" sz="1800" dirty="0"/>
              <a:t>See </a:t>
            </a:r>
            <a:r>
              <a:rPr lang="en-US" sz="1800" b="1" u="heavy" dirty="0">
                <a:uFill>
                  <a:solidFill>
                    <a:srgbClr val="FFC000"/>
                  </a:solidFill>
                </a:uFill>
                <a:hlinkClick r:id="rId6"/>
              </a:rPr>
              <a:t>ATT website: Reporting – Reporting requirements</a:t>
            </a:r>
            <a:endParaRPr lang="en-GB" sz="18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10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09802CE5-D5F8-9E4B-B138-85BB1E7E3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3" y="2728922"/>
            <a:ext cx="7905422" cy="405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5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8026400" cy="499194"/>
          </a:xfrm>
        </p:spPr>
        <p:txBody>
          <a:bodyPr/>
          <a:lstStyle/>
          <a:p>
            <a:r>
              <a:rPr lang="en-GB" altLang="en-US" dirty="0"/>
              <a:t>Q&amp;A-style guidance document on annual reporting obligation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16832"/>
            <a:ext cx="8097838" cy="4941168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u="sng" dirty="0"/>
              <a:t>Facts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Comprehensive list of </a:t>
            </a:r>
            <a:r>
              <a:rPr lang="en-GB" sz="2400" b="1" u="heavy" dirty="0">
                <a:uFill>
                  <a:solidFill>
                    <a:srgbClr val="FFC000"/>
                  </a:solidFill>
                </a:uFill>
              </a:rPr>
              <a:t>46 questions and answers</a:t>
            </a:r>
            <a:r>
              <a:rPr lang="en-GB" sz="2400" dirty="0"/>
              <a:t> in six categories: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Endorsed as an </a:t>
            </a:r>
            <a:r>
              <a:rPr lang="en-US" sz="2400" b="1" u="heavy" dirty="0">
                <a:uFill>
                  <a:solidFill>
                    <a:srgbClr val="FFC000"/>
                  </a:solidFill>
                </a:uFill>
              </a:rPr>
              <a:t>“</a:t>
            </a:r>
            <a:r>
              <a:rPr lang="en-US" sz="2400" b="1" i="1" u="heavy" dirty="0">
                <a:uFill>
                  <a:solidFill>
                    <a:srgbClr val="FFC000"/>
                  </a:solidFill>
                </a:uFill>
              </a:rPr>
              <a:t>informative and open-ended reference document</a:t>
            </a:r>
            <a:r>
              <a:rPr lang="en-US" sz="2400" b="1" u="heavy" dirty="0">
                <a:uFill>
                  <a:solidFill>
                    <a:srgbClr val="FFC000"/>
                  </a:solidFill>
                </a:uFill>
              </a:rPr>
              <a:t>”</a:t>
            </a:r>
            <a:r>
              <a:rPr lang="en-US" sz="2400" dirty="0"/>
              <a:t> at CSP3 (voluntary guidance)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Proposals for alterations and additional questions possible at any time (for discussion in WGTR)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Slightly </a:t>
            </a:r>
            <a:r>
              <a:rPr lang="en-US" sz="2400" b="1" u="heavy" dirty="0">
                <a:uFill>
                  <a:solidFill>
                    <a:srgbClr val="FFC000"/>
                  </a:solidFill>
                </a:uFill>
              </a:rPr>
              <a:t>amended at CSP5 to reflect introduction online reporting tool</a:t>
            </a:r>
            <a:r>
              <a:rPr lang="en-US" sz="2400" dirty="0"/>
              <a:t> </a:t>
            </a:r>
          </a:p>
          <a:p>
            <a:endParaRPr lang="de-DE" altLang="de-DE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11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731BC062-C662-1242-B7E6-FFE0B926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3220"/>
              </p:ext>
            </p:extLst>
          </p:nvPr>
        </p:nvGraphicFramePr>
        <p:xfrm>
          <a:off x="395536" y="3140968"/>
          <a:ext cx="8424936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7758452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763626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tx1"/>
                          </a:solidFill>
                        </a:rPr>
                        <a:t>A. Basic </a:t>
                      </a:r>
                      <a:r>
                        <a:rPr lang="nl-BE" b="1" dirty="0" err="1">
                          <a:solidFill>
                            <a:schemeClr val="tx1"/>
                          </a:solidFill>
                        </a:rPr>
                        <a:t>requirements</a:t>
                      </a:r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tx1"/>
                          </a:solidFill>
                        </a:rPr>
                        <a:t>D. Form of the report and use of templates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7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/>
                        <a:t>B. Scope (transfers &amp; arms)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/>
                        <a:t>E. Procedures and </a:t>
                      </a:r>
                      <a:r>
                        <a:rPr lang="nl-BE" b="1" dirty="0" err="1"/>
                        <a:t>formalities</a:t>
                      </a:r>
                      <a:endParaRPr lang="nl-BE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54568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nl-BE" b="1" dirty="0"/>
                        <a:t>C. Information </a:t>
                      </a:r>
                      <a:r>
                        <a:rPr lang="nl-BE" b="1" dirty="0" err="1"/>
                        <a:t>to</a:t>
                      </a:r>
                      <a:r>
                        <a:rPr lang="nl-BE" b="1" dirty="0"/>
                        <a:t> </a:t>
                      </a:r>
                      <a:r>
                        <a:rPr lang="nl-BE" b="1" dirty="0" err="1"/>
                        <a:t>be</a:t>
                      </a:r>
                      <a:r>
                        <a:rPr lang="nl-BE" b="1" dirty="0"/>
                        <a:t> </a:t>
                      </a:r>
                      <a:r>
                        <a:rPr lang="nl-BE" b="1" dirty="0" err="1"/>
                        <a:t>reported</a:t>
                      </a:r>
                      <a:endParaRPr lang="nl-BE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/>
                        <a:t>F. Enforcement of </a:t>
                      </a:r>
                      <a:r>
                        <a:rPr lang="nl-BE" b="1" dirty="0" err="1"/>
                        <a:t>reporting</a:t>
                      </a:r>
                      <a:endParaRPr lang="nl-BE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12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16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360284"/>
            <a:ext cx="7632848" cy="412531"/>
          </a:xfrm>
        </p:spPr>
        <p:txBody>
          <a:bodyPr/>
          <a:lstStyle/>
          <a:p>
            <a:r>
              <a:rPr lang="en-GB" altLang="en-US" dirty="0"/>
              <a:t>Q&amp;A-style guidance document on annual reporting obligation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988840"/>
            <a:ext cx="8097838" cy="3529012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>
                <a:uFill>
                  <a:solidFill>
                    <a:srgbClr val="FFC000"/>
                  </a:solidFill>
                </a:uFill>
              </a:rPr>
              <a:t>[</a:t>
            </a:r>
            <a:r>
              <a:rPr lang="en-GB" sz="2000" dirty="0">
                <a:uFill>
                  <a:solidFill>
                    <a:srgbClr val="FFC000"/>
                  </a:solidFill>
                </a:uFill>
                <a:hlinkClick r:id="rId2"/>
              </a:rPr>
              <a:t>Arabic</a:t>
            </a:r>
            <a:r>
              <a:rPr lang="en-GB" sz="2000" dirty="0">
                <a:uFill>
                  <a:solidFill>
                    <a:srgbClr val="FFC000"/>
                  </a:solidFill>
                </a:uFill>
              </a:rPr>
              <a:t>, Chinese, </a:t>
            </a:r>
            <a:r>
              <a:rPr lang="en-GB" sz="2000" dirty="0">
                <a:uFill>
                  <a:solidFill>
                    <a:srgbClr val="FFC000"/>
                  </a:solidFill>
                </a:uFill>
                <a:hlinkClick r:id="rId3"/>
              </a:rPr>
              <a:t>French</a:t>
            </a:r>
            <a:r>
              <a:rPr lang="en-GB" sz="2000" dirty="0">
                <a:uFill>
                  <a:solidFill>
                    <a:srgbClr val="FFC000"/>
                  </a:solidFill>
                </a:uFill>
              </a:rPr>
              <a:t>, </a:t>
            </a:r>
            <a:r>
              <a:rPr lang="en-GB" sz="2000" dirty="0">
                <a:uFill>
                  <a:solidFill>
                    <a:srgbClr val="FFC000"/>
                  </a:solidFill>
                </a:uFill>
                <a:hlinkClick r:id="rId4"/>
              </a:rPr>
              <a:t>Russian</a:t>
            </a:r>
            <a:r>
              <a:rPr lang="en-GB" sz="2000" dirty="0">
                <a:uFill>
                  <a:solidFill>
                    <a:srgbClr val="FFC000"/>
                  </a:solidFill>
                </a:uFill>
              </a:rPr>
              <a:t>, </a:t>
            </a:r>
            <a:r>
              <a:rPr lang="en-GB" sz="2000" dirty="0">
                <a:uFill>
                  <a:solidFill>
                    <a:srgbClr val="FFC000"/>
                  </a:solidFill>
                </a:uFill>
                <a:hlinkClick r:id="rId5"/>
              </a:rPr>
              <a:t>Spanish</a:t>
            </a:r>
            <a:r>
              <a:rPr lang="en-GB" sz="2000" dirty="0">
                <a:uFill>
                  <a:solidFill>
                    <a:srgbClr val="FFC000"/>
                  </a:solidFill>
                </a:uFill>
              </a:rPr>
              <a:t>]</a:t>
            </a:r>
          </a:p>
          <a:p>
            <a:pPr marL="0" indent="0" algn="ctr">
              <a:buNone/>
            </a:pPr>
            <a:r>
              <a:rPr lang="en-GB" sz="1800" dirty="0"/>
              <a:t>See </a:t>
            </a:r>
            <a:r>
              <a:rPr lang="en-US" sz="1800" b="1" u="heavy" dirty="0">
                <a:uFill>
                  <a:solidFill>
                    <a:srgbClr val="FFC000"/>
                  </a:solidFill>
                </a:uFill>
                <a:hlinkClick r:id="rId6"/>
              </a:rPr>
              <a:t>ATT website: Reporting – Reporting requirements</a:t>
            </a:r>
            <a:endParaRPr lang="en-GB" sz="18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12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EA46B027-95EA-4146-909D-1D4BF63BA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1" y="2756397"/>
            <a:ext cx="8388424" cy="41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5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Outreach strategy on reporting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4824338" cy="35290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See </a:t>
            </a:r>
            <a:r>
              <a:rPr lang="en-GB" sz="2000" dirty="0">
                <a:hlinkClick r:id="rId2"/>
              </a:rPr>
              <a:t>Annex A of WGTR report to CSP4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Adopted at CSP4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u="heavy" dirty="0">
                <a:uFill>
                  <a:solidFill>
                    <a:srgbClr val="FFC000"/>
                  </a:solidFill>
                </a:uFill>
              </a:rPr>
              <a:t>Call to all stakeholders to inform about </a:t>
            </a:r>
          </a:p>
          <a:p>
            <a:r>
              <a:rPr lang="en-GB" sz="2000" b="1" dirty="0">
                <a:uFill>
                  <a:solidFill>
                    <a:srgbClr val="FFC000"/>
                  </a:solidFill>
                </a:uFill>
              </a:rPr>
              <a:t>      </a:t>
            </a:r>
            <a:r>
              <a:rPr lang="en-GB" sz="2000" b="1" u="heavy" dirty="0">
                <a:uFill>
                  <a:solidFill>
                    <a:srgbClr val="FFC000"/>
                  </a:solidFill>
                </a:uFill>
              </a:rPr>
              <a:t>reporting and promote compliance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Stakeholders report on implementation</a:t>
            </a:r>
          </a:p>
          <a:p>
            <a:r>
              <a:rPr lang="en-GB" sz="2000" dirty="0"/>
              <a:t>      in WGTR</a:t>
            </a:r>
          </a:p>
          <a:p>
            <a:endParaRPr lang="de-DE" altLang="de-DE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13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Afbeelding 6" descr="Afbeelding met tekst, krant&#10;&#10;Automatisch gegenereerde beschrijving">
            <a:extLst>
              <a:ext uri="{FF2B5EF4-FFF2-40B4-BE49-F238E27FC236}">
                <a16:creationId xmlns:a16="http://schemas.microsoft.com/office/drawing/2014/main" id="{062DA5AF-EA21-0543-B059-019CCBFC0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46537"/>
            <a:ext cx="4431790" cy="57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0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219920"/>
            <a:ext cx="8026400" cy="427186"/>
          </a:xfrm>
        </p:spPr>
        <p:txBody>
          <a:bodyPr/>
          <a:lstStyle/>
          <a:p>
            <a:r>
              <a:rPr lang="en-GB" altLang="en-US" dirty="0"/>
              <a:t>Voluntary practical bilateral (and regional) assistance with reporting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u="heavy" dirty="0">
                <a:uFill>
                  <a:solidFill>
                    <a:srgbClr val="FFC000"/>
                  </a:solidFill>
                </a:uFill>
              </a:rPr>
              <a:t>Peer-to-peer exchanges</a:t>
            </a:r>
            <a:r>
              <a:rPr lang="en-GB" dirty="0"/>
              <a:t> under the </a:t>
            </a:r>
            <a:r>
              <a:rPr lang="en-GB" b="1" u="heavy" dirty="0">
                <a:uFill>
                  <a:solidFill>
                    <a:srgbClr val="FFC000"/>
                  </a:solidFill>
                </a:uFill>
              </a:rPr>
              <a:t>auspices of the ATT Secretariat</a:t>
            </a:r>
            <a:endParaRPr lang="en-GB" dirty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u="heavy" dirty="0">
                <a:uFill>
                  <a:solidFill>
                    <a:srgbClr val="FFC000"/>
                  </a:solidFill>
                </a:uFill>
              </a:rPr>
              <a:t>Connecting reporters in need of assistance to experienced reporters </a:t>
            </a:r>
            <a:endParaRPr lang="en-GB" dirty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u="sng" dirty="0"/>
              <a:t>Kick-off at CSP5:</a:t>
            </a:r>
            <a:r>
              <a:rPr lang="en-GB" dirty="0"/>
              <a:t> ATT voluntary </a:t>
            </a:r>
            <a:r>
              <a:rPr lang="en-GB" dirty="0">
                <a:uFill>
                  <a:solidFill>
                    <a:srgbClr val="FFC000"/>
                  </a:solidFill>
                </a:uFill>
              </a:rPr>
              <a:t>reporting assistance breakfast </a:t>
            </a:r>
            <a:r>
              <a:rPr lang="en-GB" dirty="0"/>
              <a:t>(“</a:t>
            </a:r>
            <a:r>
              <a:rPr lang="en-GB" i="1" dirty="0"/>
              <a:t>meet &amp; greet</a:t>
            </a:r>
            <a:r>
              <a:rPr lang="en-GB" dirty="0"/>
              <a:t>”)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Monitoring of implementation in WGTR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14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6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Future assistance?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Enhanced role for </a:t>
            </a:r>
            <a:r>
              <a:rPr lang="en-US" b="1" u="heavy" dirty="0">
                <a:uFill>
                  <a:solidFill>
                    <a:srgbClr val="FFC000"/>
                  </a:solidFill>
                </a:uFill>
              </a:rPr>
              <a:t>CSP President and ATT Secretariat</a:t>
            </a:r>
            <a:r>
              <a:rPr lang="en-US" dirty="0"/>
              <a:t>?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800" b="1" u="heavy" dirty="0">
                <a:uFill>
                  <a:solidFill>
                    <a:srgbClr val="FFC000"/>
                  </a:solidFill>
                </a:uFill>
              </a:rPr>
              <a:t>Outreach</a:t>
            </a:r>
            <a:r>
              <a:rPr lang="en-US" sz="2800" dirty="0"/>
              <a:t> and/or </a:t>
            </a:r>
            <a:r>
              <a:rPr lang="en-US" sz="2800" b="1" u="heavy" dirty="0">
                <a:uFill>
                  <a:solidFill>
                    <a:srgbClr val="FFC000"/>
                  </a:solidFill>
                </a:uFill>
              </a:rPr>
              <a:t>monitoring of compliance</a:t>
            </a:r>
            <a:r>
              <a:rPr lang="en-US" sz="2800" dirty="0"/>
              <a:t>?</a:t>
            </a:r>
          </a:p>
          <a:p>
            <a:endParaRPr lang="de-DE" altLang="de-DE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15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0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altLang="de-DE" sz="3600" b="1" dirty="0"/>
          </a:p>
          <a:p>
            <a:pPr marL="0" indent="0" algn="ctr">
              <a:buNone/>
            </a:pPr>
            <a:r>
              <a:rPr lang="de-DE" altLang="de-DE" sz="3600" b="1" dirty="0" err="1"/>
              <a:t>Questions</a:t>
            </a:r>
            <a:r>
              <a:rPr lang="de-DE" altLang="de-DE" sz="3600" b="1" dirty="0"/>
              <a:t>? 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16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FDA7C00-1135-C14E-9ACD-AB2F115D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4244688"/>
            <a:ext cx="8640762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 b="1" dirty="0">
                <a:latin typeface="+mn-lt"/>
              </a:rPr>
              <a:t>Tom Nijs</a:t>
            </a:r>
          </a:p>
          <a:p>
            <a:pPr algn="ctr" eaLnBrk="0" hangingPunct="0"/>
            <a:r>
              <a:rPr lang="en-GB" sz="2000" b="1" dirty="0">
                <a:latin typeface="+mn-lt"/>
              </a:rPr>
              <a:t>Strategic Goods Control Unit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Flanders Department of Foreign Affairs</a:t>
            </a:r>
            <a:br>
              <a:rPr lang="en-GB" sz="2000" b="1" dirty="0">
                <a:latin typeface="+mn-lt"/>
              </a:rPr>
            </a:br>
            <a:r>
              <a:rPr lang="en-GB" sz="2000" b="1" dirty="0" err="1">
                <a:latin typeface="+mn-lt"/>
              </a:rPr>
              <a:t>Havenlaan</a:t>
            </a:r>
            <a:r>
              <a:rPr lang="en-GB" sz="2000" b="1" dirty="0">
                <a:latin typeface="+mn-lt"/>
              </a:rPr>
              <a:t> 88 box 80 | 1000 Brussels (BELGIUM)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Tel. +32 (0)499 542690</a:t>
            </a:r>
          </a:p>
          <a:p>
            <a:pPr algn="ctr" eaLnBrk="0" hangingPunct="0"/>
            <a:r>
              <a:rPr lang="en-GB" sz="2000" b="1" dirty="0">
                <a:latin typeface="+mn-lt"/>
              </a:rPr>
              <a:t>E-mail:  </a:t>
            </a:r>
            <a:r>
              <a:rPr lang="en-GB" sz="2000" b="1" dirty="0">
                <a:hlinkClick r:id="rId2"/>
              </a:rPr>
              <a:t>tom.nijs@buza.vlaanderen</a:t>
            </a:r>
            <a:r>
              <a:rPr lang="en-GB" sz="2000" b="1" dirty="0"/>
              <a:t> </a:t>
            </a:r>
            <a:endParaRPr lang="en-GB" sz="2000" b="1" dirty="0">
              <a:latin typeface="+mn-lt"/>
            </a:endParaRPr>
          </a:p>
          <a:p>
            <a:pPr algn="ctr" eaLnBrk="0" hangingPunct="0"/>
            <a:r>
              <a:rPr lang="en-GB" sz="2000" b="1" dirty="0">
                <a:latin typeface="+mn-lt"/>
                <a:hlinkClick r:id="rId3"/>
              </a:rPr>
              <a:t>www.fdfa.be/csg</a:t>
            </a:r>
            <a:endParaRPr lang="nl-NL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033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38" y="1988840"/>
            <a:ext cx="8097838" cy="3529012"/>
          </a:xfrm>
        </p:spPr>
        <p:txBody>
          <a:bodyPr/>
          <a:lstStyle/>
          <a:p>
            <a:pPr marL="0" indent="0">
              <a:buNone/>
            </a:pPr>
            <a:r>
              <a:rPr lang="en-GB" sz="2000" b="1" u="heavy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Arms Trade Treaty</a:t>
            </a:r>
            <a:r>
              <a:rPr lang="en-GB" sz="2000" b="1" u="heavy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</a:rPr>
              <a:t>: article 13 (3)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</a:rPr>
              <a:t> [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Arabic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</a:rPr>
              <a:t>, 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Chinese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</a:rPr>
              <a:t>, 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French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</a:rPr>
              <a:t>, 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Russian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</a:rPr>
              <a:t>, 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r>
              <a:rPr lang="en-GB" sz="2000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</a:rPr>
              <a:t>]  </a:t>
            </a:r>
            <a:endParaRPr lang="en-GB" sz="2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endParaRPr lang="de-DE" altLang="de-DE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2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1CD541AD-ACA6-2B4C-BF5F-BF81F29E6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34173"/>
            <a:ext cx="6552728" cy="4431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EF13D7E-A302-F340-9E56-4EE9769377C0}"/>
              </a:ext>
            </a:extLst>
          </p:cNvPr>
          <p:cNvSpPr txBox="1">
            <a:spLocks/>
          </p:cNvSpPr>
          <p:nvPr/>
        </p:nvSpPr>
        <p:spPr bwMode="auto">
          <a:xfrm>
            <a:off x="755576" y="1428148"/>
            <a:ext cx="8026400" cy="49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GB" altLang="en-US" kern="0" dirty="0"/>
              <a:t>ATT annual reporting obligation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8026400" cy="499194"/>
          </a:xfrm>
        </p:spPr>
        <p:txBody>
          <a:bodyPr/>
          <a:lstStyle/>
          <a:p>
            <a:r>
              <a:rPr lang="en-GB" altLang="en-US" dirty="0"/>
              <a:t>Compliance with ATT annual reporting obligation?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16832"/>
            <a:ext cx="8097838" cy="3529012"/>
          </a:xfrm>
        </p:spPr>
        <p:txBody>
          <a:bodyPr/>
          <a:lstStyle/>
          <a:p>
            <a:pPr marL="0" indent="0">
              <a:buNone/>
            </a:pPr>
            <a:r>
              <a:rPr lang="en-GB" b="1" u="heavy" dirty="0">
                <a:solidFill>
                  <a:schemeClr val="accent6">
                    <a:lumMod val="75000"/>
                    <a:lumOff val="25000"/>
                  </a:schemeClr>
                </a:solidFill>
                <a:uFill>
                  <a:solidFill>
                    <a:srgbClr val="FFC000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 website: Reporting – Annual reports</a:t>
            </a:r>
            <a:endParaRPr lang="en-GB" b="1" u="sng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3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C9341167-8C11-F647-931B-0BD3D1828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2" y="2423963"/>
            <a:ext cx="7775011" cy="44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8026400" cy="427186"/>
          </a:xfrm>
        </p:spPr>
        <p:txBody>
          <a:bodyPr/>
          <a:lstStyle/>
          <a:p>
            <a:r>
              <a:rPr lang="en-GB" altLang="en-US" dirty="0"/>
              <a:t>States Parties’ reactions to  lack of compliance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060848"/>
            <a:ext cx="8097838" cy="3529012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/>
              <a:t>Final </a:t>
            </a:r>
            <a:r>
              <a:rPr lang="de-DE" altLang="de-DE" dirty="0" err="1"/>
              <a:t>report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CSP5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4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0556A35-D6B9-B144-AC6B-5FE3F895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3" y="2636913"/>
            <a:ext cx="7378075" cy="42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3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8026400" cy="355178"/>
          </a:xfrm>
        </p:spPr>
        <p:txBody>
          <a:bodyPr/>
          <a:lstStyle/>
          <a:p>
            <a:r>
              <a:rPr lang="en-GB" altLang="en-US" dirty="0"/>
              <a:t>ATT Working Group on Transparency and Reporting (WGTR)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988840"/>
            <a:ext cx="8097838" cy="3096344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dirty="0"/>
              <a:t>Working </a:t>
            </a:r>
            <a:r>
              <a:rPr lang="de-DE" altLang="de-DE" sz="2000" dirty="0" err="1"/>
              <a:t>paper</a:t>
            </a:r>
            <a:r>
              <a:rPr lang="de-DE" altLang="de-DE" sz="2000" dirty="0"/>
              <a:t> on </a:t>
            </a:r>
            <a:r>
              <a:rPr lang="de-DE" altLang="de-DE" sz="2000" dirty="0" err="1"/>
              <a:t>the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establishment</a:t>
            </a:r>
            <a:r>
              <a:rPr lang="de-DE" altLang="de-DE" sz="2000" dirty="0"/>
              <a:t> on a WGTR</a:t>
            </a:r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u="heavy" dirty="0">
                <a:uFill>
                  <a:solidFill>
                    <a:srgbClr val="FFC000"/>
                  </a:solidFill>
                </a:uFill>
              </a:rPr>
              <a:t>Subsidiary body</a:t>
            </a:r>
            <a:r>
              <a:rPr lang="en-GB" sz="2000" dirty="0"/>
              <a:t> of the </a:t>
            </a:r>
            <a:r>
              <a:rPr lang="en-GB" sz="2000" b="1" u="heavy" dirty="0">
                <a:uFill>
                  <a:solidFill>
                    <a:srgbClr val="FFC000"/>
                  </a:solidFill>
                </a:uFill>
              </a:rPr>
              <a:t>Conference of States Parties</a:t>
            </a:r>
            <a:r>
              <a:rPr lang="en-GB" sz="2000" dirty="0"/>
              <a:t> to the ATT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Formally established at CSP2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/>
              <a:t>Successor of informal working group on reporting (templates)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u="heavy" dirty="0">
                <a:uFill>
                  <a:solidFill>
                    <a:srgbClr val="FFC000"/>
                  </a:solidFill>
                </a:uFill>
              </a:rPr>
              <a:t>Annual mandate with specific tasks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5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B215DEFE-AC03-834B-9178-82F51621B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8829624" cy="24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0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8026400" cy="499194"/>
          </a:xfrm>
        </p:spPr>
        <p:txBody>
          <a:bodyPr/>
          <a:lstStyle/>
          <a:p>
            <a:r>
              <a:rPr lang="en-GB" altLang="en-US" dirty="0"/>
              <a:t>ATT WGTR reporting assistance instruments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u="sng" dirty="0"/>
              <a:t>CSP1-CSP2:</a:t>
            </a:r>
            <a:r>
              <a:rPr lang="en-GB" dirty="0"/>
              <a:t> </a:t>
            </a:r>
            <a:r>
              <a:rPr lang="en-GB" b="1" u="heavy" dirty="0">
                <a:uFill>
                  <a:solidFill>
                    <a:srgbClr val="FFC000"/>
                  </a:solidFill>
                </a:uFill>
              </a:rPr>
              <a:t>Voluntary reporting templates</a:t>
            </a:r>
            <a:endParaRPr lang="en-GB" sz="28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u="sng" dirty="0"/>
              <a:t>CSP2:</a:t>
            </a:r>
            <a:r>
              <a:rPr lang="en-GB" dirty="0"/>
              <a:t> </a:t>
            </a:r>
            <a:r>
              <a:rPr lang="en-GB" b="1" u="heavy" dirty="0">
                <a:uFill>
                  <a:solidFill>
                    <a:srgbClr val="FFC000"/>
                  </a:solidFill>
                </a:uFill>
              </a:rPr>
              <a:t>National-level Measures to Facilitate Compliance with Reporting</a:t>
            </a:r>
            <a:endParaRPr lang="en-GB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u="sng" dirty="0"/>
              <a:t>CSP3:</a:t>
            </a:r>
            <a:r>
              <a:rPr lang="en-GB" dirty="0"/>
              <a:t> </a:t>
            </a:r>
            <a:r>
              <a:rPr lang="en-GB" b="1" u="heavy" dirty="0">
                <a:uFill>
                  <a:solidFill>
                    <a:srgbClr val="FFC000"/>
                  </a:solidFill>
                </a:uFill>
              </a:rPr>
              <a:t>Q&amp;A-style guidance document on annual reporting obligation</a:t>
            </a:r>
            <a:r>
              <a:rPr lang="en-GB" u="heavy" dirty="0">
                <a:uFill>
                  <a:solidFill>
                    <a:srgbClr val="FFC000"/>
                  </a:solidFill>
                </a:uFill>
              </a:rPr>
              <a:t> </a:t>
            </a:r>
            <a:endParaRPr lang="en-GB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u="sng" dirty="0"/>
              <a:t>CSP4:</a:t>
            </a:r>
            <a:r>
              <a:rPr lang="en-GB" dirty="0"/>
              <a:t> </a:t>
            </a:r>
            <a:r>
              <a:rPr lang="en-GB" b="1" u="heavy" dirty="0">
                <a:uFill>
                  <a:solidFill>
                    <a:srgbClr val="FFC000"/>
                  </a:solidFill>
                </a:uFill>
              </a:rPr>
              <a:t>Outreach strategy on reporting</a:t>
            </a:r>
            <a:endParaRPr lang="en-GB" u="sng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u="sng" dirty="0"/>
              <a:t>CSP5:</a:t>
            </a:r>
            <a:r>
              <a:rPr lang="en-GB" dirty="0"/>
              <a:t> </a:t>
            </a:r>
            <a:r>
              <a:rPr lang="en-GB" b="1" u="heavy" dirty="0">
                <a:uFill>
                  <a:solidFill>
                    <a:srgbClr val="FFC000"/>
                  </a:solidFill>
                </a:uFill>
              </a:rPr>
              <a:t>Voluntary practical bilateral (and regional) assistance with reporting</a:t>
            </a:r>
          </a:p>
          <a:p>
            <a:endParaRPr lang="de-DE" altLang="de-DE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6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5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Voluntary reporting templates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988840"/>
            <a:ext cx="8097838" cy="3529012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u="sng" dirty="0"/>
              <a:t>Facts</a:t>
            </a:r>
            <a:endParaRPr lang="en-GB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Initial Reporting Template and </a:t>
            </a:r>
            <a:r>
              <a:rPr lang="en-GB" dirty="0">
                <a:hlinkClick r:id="rId2"/>
              </a:rPr>
              <a:t>Annual Reporting Template</a:t>
            </a: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Endorsed and recommended for use at CSP2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Basis for </a:t>
            </a:r>
            <a:r>
              <a:rPr lang="en-GB" dirty="0">
                <a:hlinkClick r:id="rId3"/>
              </a:rPr>
              <a:t>online reporting tool</a:t>
            </a: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Under review since CSP5</a:t>
            </a:r>
            <a:endParaRPr lang="en-GB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u="sng" dirty="0"/>
              <a:t>CSP7 WGTR mandate:</a:t>
            </a:r>
            <a:r>
              <a:rPr lang="en-GB" dirty="0"/>
              <a:t> </a:t>
            </a:r>
            <a:r>
              <a:rPr lang="en-GB" b="1" u="heavy" dirty="0">
                <a:uFill>
                  <a:solidFill>
                    <a:srgbClr val="FFC000"/>
                  </a:solidFill>
                </a:uFill>
              </a:rPr>
              <a:t>“</a:t>
            </a:r>
            <a:r>
              <a:rPr lang="en-US" b="1" i="1" u="heavy" dirty="0">
                <a:uFill>
                  <a:solidFill>
                    <a:srgbClr val="FFC000"/>
                  </a:solidFill>
                </a:uFill>
              </a:rPr>
              <a:t>Finalize review based </a:t>
            </a:r>
            <a:r>
              <a:rPr lang="en-GB" b="1" i="1" u="heavy" dirty="0">
                <a:uFill>
                  <a:solidFill>
                    <a:srgbClr val="FFC000"/>
                  </a:solidFill>
                </a:uFill>
              </a:rPr>
              <a:t>on draft proposed amendments and comments in </a:t>
            </a:r>
            <a:r>
              <a:rPr lang="en-US" b="1" i="1" dirty="0">
                <a:hlinkClick r:id="rId4"/>
              </a:rPr>
              <a:t>WGTR co-chairs’ report to CSP6</a:t>
            </a:r>
            <a:r>
              <a:rPr lang="en-US" b="1" u="heavy" dirty="0">
                <a:uFill>
                  <a:solidFill>
                    <a:srgbClr val="FFC000"/>
                  </a:solidFill>
                </a:uFill>
              </a:rPr>
              <a:t>”</a:t>
            </a:r>
            <a:r>
              <a:rPr lang="en-GB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de-DE" altLang="de-DE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7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8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Voluntary reporting templates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988840"/>
            <a:ext cx="8097838" cy="3529012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Current </a:t>
            </a:r>
            <a:r>
              <a:rPr lang="en-GB" sz="2400" b="1" u="heavy" dirty="0">
                <a:uFill>
                  <a:solidFill>
                    <a:srgbClr val="FFC000"/>
                  </a:solidFill>
                </a:uFill>
                <a:hlinkClick r:id="rId2"/>
              </a:rPr>
              <a:t>Annual Reporting Template</a:t>
            </a:r>
            <a:r>
              <a:rPr lang="en-GB" sz="2400" b="1" u="heavy" dirty="0">
                <a:uFill>
                  <a:solidFill>
                    <a:srgbClr val="FFC000"/>
                  </a:solidFill>
                </a:uFill>
              </a:rPr>
              <a:t> </a:t>
            </a:r>
            <a:r>
              <a:rPr lang="en-GB" sz="2400" dirty="0">
                <a:uFill>
                  <a:solidFill>
                    <a:srgbClr val="FFC000"/>
                  </a:solidFill>
                </a:uFill>
              </a:rPr>
              <a:t>[</a:t>
            </a:r>
            <a:r>
              <a:rPr lang="en-GB" sz="2400" dirty="0">
                <a:uFill>
                  <a:solidFill>
                    <a:srgbClr val="FFC000"/>
                  </a:solidFill>
                </a:uFill>
                <a:hlinkClick r:id="rId3"/>
              </a:rPr>
              <a:t>Arabic</a:t>
            </a:r>
            <a:r>
              <a:rPr lang="en-GB" sz="2400" dirty="0">
                <a:uFill>
                  <a:solidFill>
                    <a:srgbClr val="FFC000"/>
                  </a:solidFill>
                </a:uFill>
              </a:rPr>
              <a:t>, Chinese, </a:t>
            </a:r>
            <a:r>
              <a:rPr lang="en-GB" sz="2400" dirty="0">
                <a:uFill>
                  <a:solidFill>
                    <a:srgbClr val="FFC000"/>
                  </a:solidFill>
                </a:uFill>
                <a:hlinkClick r:id="rId4"/>
              </a:rPr>
              <a:t>French</a:t>
            </a:r>
            <a:r>
              <a:rPr lang="en-GB" sz="2400" dirty="0">
                <a:uFill>
                  <a:solidFill>
                    <a:srgbClr val="FFC000"/>
                  </a:solidFill>
                </a:uFill>
              </a:rPr>
              <a:t>, </a:t>
            </a:r>
            <a:r>
              <a:rPr lang="en-GB" sz="2400" dirty="0">
                <a:uFill>
                  <a:solidFill>
                    <a:srgbClr val="FFC000"/>
                  </a:solidFill>
                </a:uFill>
                <a:hlinkClick r:id="rId5"/>
              </a:rPr>
              <a:t>Russian</a:t>
            </a:r>
            <a:r>
              <a:rPr lang="en-GB" sz="2400" dirty="0">
                <a:uFill>
                  <a:solidFill>
                    <a:srgbClr val="FFC000"/>
                  </a:solidFill>
                </a:uFill>
              </a:rPr>
              <a:t>, </a:t>
            </a:r>
            <a:r>
              <a:rPr lang="en-GB" sz="2400" dirty="0">
                <a:uFill>
                  <a:solidFill>
                    <a:srgbClr val="FFC000"/>
                  </a:solidFill>
                </a:uFill>
                <a:hlinkClick r:id="rId6"/>
              </a:rPr>
              <a:t>Spanish</a:t>
            </a:r>
            <a:r>
              <a:rPr lang="en-GB" sz="2400" dirty="0">
                <a:uFill>
                  <a:solidFill>
                    <a:srgbClr val="FFC000"/>
                  </a:solidFill>
                </a:uFill>
              </a:rPr>
              <a:t>]</a:t>
            </a:r>
          </a:p>
          <a:p>
            <a:pPr marL="0" indent="0" algn="ctr">
              <a:buNone/>
            </a:pPr>
            <a:r>
              <a:rPr lang="en-GB" sz="1800" dirty="0"/>
              <a:t>See </a:t>
            </a:r>
            <a:r>
              <a:rPr lang="en-US" sz="1800" b="1" u="heavy" dirty="0">
                <a:uFill>
                  <a:solidFill>
                    <a:srgbClr val="FFC000"/>
                  </a:solidFill>
                </a:uFill>
                <a:hlinkClick r:id="rId7"/>
              </a:rPr>
              <a:t>ATT website: Reporting – Reporting requirements</a:t>
            </a:r>
            <a:endParaRPr lang="en-GB" sz="18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endParaRPr lang="de-DE" altLang="de-DE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/>
              <a:t>Annual Reporting Template </a:t>
            </a:r>
            <a:r>
              <a:rPr lang="en-GB" sz="2400" b="1" u="heavy" dirty="0">
                <a:uFill>
                  <a:solidFill>
                    <a:srgbClr val="FFC000"/>
                  </a:solidFill>
                </a:uFill>
              </a:rPr>
              <a:t>after CSP7</a:t>
            </a:r>
            <a:r>
              <a:rPr lang="en-GB" sz="2400" dirty="0"/>
              <a:t>?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/>
              <a:t>See </a:t>
            </a:r>
            <a:r>
              <a:rPr lang="en-US" u="sng" dirty="0">
                <a:hlinkClick r:id="rId8"/>
              </a:rPr>
              <a:t>Annex C of WGTR co-chairs’ report to CSP6</a:t>
            </a:r>
            <a:endParaRPr lang="en-GB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8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Afbeelding 10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4FD45C4-FA62-6346-A1E6-D9B03CA28B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9" y="3140968"/>
            <a:ext cx="7039329" cy="30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9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1CC83858-3B36-0041-A563-8236679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8026400" cy="427186"/>
          </a:xfrm>
        </p:spPr>
        <p:txBody>
          <a:bodyPr/>
          <a:lstStyle/>
          <a:p>
            <a:r>
              <a:rPr lang="en-GB" altLang="en-US" dirty="0"/>
              <a:t>National-level measures to facilitate compliance with reporting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10A13E2F-333C-F146-B48D-DC2D0CDB1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b="1" u="sng" dirty="0"/>
              <a:t>Facts</a:t>
            </a: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Useful </a:t>
            </a:r>
            <a:r>
              <a:rPr lang="nl-BE" b="1" u="heavy" dirty="0">
                <a:uFill>
                  <a:solidFill>
                    <a:srgbClr val="FFC000"/>
                  </a:solidFill>
                </a:uFill>
              </a:rPr>
              <a:t>measures for organizing reporting work</a:t>
            </a:r>
            <a:r>
              <a:rPr lang="nl-BE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Recommended for consideration at CSP3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u="heavy" dirty="0">
                <a:uFill>
                  <a:solidFill>
                    <a:srgbClr val="FFC000"/>
                  </a:solidFill>
                </a:uFill>
              </a:rPr>
              <a:t>“Menu of suggestions”: not binding</a:t>
            </a:r>
            <a:endParaRPr lang="en-GB" b="1" u="heavy" dirty="0">
              <a:uFill>
                <a:solidFill>
                  <a:srgbClr val="FFC000"/>
                </a:solidFill>
              </a:uFill>
            </a:endParaRPr>
          </a:p>
          <a:p>
            <a:endParaRPr lang="de-DE" altLang="de-DE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0882D369-A461-0C4E-8B3E-AC98D28E7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F867DC-1024-5947-A9DD-9F9113EC11E3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9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82D5077F-AEFF-D942-808E-340D4559F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94488"/>
              </p:ext>
            </p:extLst>
          </p:nvPr>
        </p:nvGraphicFramePr>
        <p:xfrm>
          <a:off x="376201" y="3789040"/>
          <a:ext cx="842493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7758452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763626159"/>
                    </a:ext>
                  </a:extLst>
                </a:gridCol>
              </a:tblGrid>
              <a:tr h="197778"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tx1"/>
                          </a:solidFill>
                        </a:rPr>
                        <a:t>1. National procedures document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nl-BE" b="1" dirty="0" err="1">
                          <a:solidFill>
                            <a:schemeClr val="tx1"/>
                          </a:solidFill>
                        </a:rPr>
                        <a:t>Repository</a:t>
                      </a:r>
                      <a:r>
                        <a:rPr lang="nl-BE" b="1" dirty="0">
                          <a:solidFill>
                            <a:schemeClr val="tx1"/>
                          </a:solidFill>
                        </a:rPr>
                        <a:t> for data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7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/>
                        <a:t>2. List of contact points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/>
                        <a:t>5. Training in </a:t>
                      </a:r>
                      <a:r>
                        <a:rPr lang="nl-BE" b="1" dirty="0" err="1"/>
                        <a:t>collecting</a:t>
                      </a:r>
                      <a:r>
                        <a:rPr lang="nl-BE" b="1" dirty="0"/>
                        <a:t>/</a:t>
                      </a:r>
                      <a:r>
                        <a:rPr lang="nl-BE" b="1" dirty="0" err="1"/>
                        <a:t>compiling</a:t>
                      </a:r>
                      <a:r>
                        <a:rPr lang="nl-BE" b="1" dirty="0"/>
                        <a:t> data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54568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nl-BE" b="1" dirty="0"/>
                        <a:t>3. </a:t>
                      </a:r>
                      <a:r>
                        <a:rPr lang="nl-BE" b="1" dirty="0" err="1"/>
                        <a:t>Coordinating</a:t>
                      </a:r>
                      <a:r>
                        <a:rPr lang="nl-BE" b="1" dirty="0"/>
                        <a:t> </a:t>
                      </a:r>
                      <a:r>
                        <a:rPr lang="nl-BE" b="1" dirty="0" err="1"/>
                        <a:t>entity</a:t>
                      </a:r>
                      <a:endParaRPr lang="nl-BE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/>
                        <a:t>6. </a:t>
                      </a:r>
                      <a:r>
                        <a:rPr lang="nl-BE" b="1" dirty="0" err="1"/>
                        <a:t>Continuity</a:t>
                      </a:r>
                      <a:endParaRPr lang="nl-BE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12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266477"/>
      </p:ext>
    </p:extLst>
  </p:cSld>
  <p:clrMapOvr>
    <a:masterClrMapping/>
  </p:clrMapOvr>
</p:sld>
</file>

<file path=ppt/theme/theme1.xml><?xml version="1.0" encoding="utf-8"?>
<a:theme xmlns:a="http://schemas.openxmlformats.org/drawingml/2006/main" name="1_EU-Assistance in Export Control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1_EU-Assistance in Export Contro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1_EU-Assistance in Export Control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TT_Master" id="{2EBDF541-9384-ED4D-B693-73049F9E118C}" vid="{BD2DFA80-6EB2-A14D-87ED-0AA361172B9C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662</Words>
  <Application>Microsoft Macintosh PowerPoint</Application>
  <PresentationFormat>Affichage à l'écran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ＭＳ Ｐゴシック</vt:lpstr>
      <vt:lpstr>Wingdings 3</vt:lpstr>
      <vt:lpstr>Times</vt:lpstr>
      <vt:lpstr>Times New Roman</vt:lpstr>
      <vt:lpstr>Verdana</vt:lpstr>
      <vt:lpstr>Calibri</vt:lpstr>
      <vt:lpstr>BundesSans Office</vt:lpstr>
      <vt:lpstr>1_EU-Assistance in Export Control</vt:lpstr>
      <vt:lpstr>EU ATT-OP II – Thematic Webinars  ATT annual reporting obligation  Obligation, facts and figures, templates and instruments of assistance  Tom Nijs Legal advisor, Flanders Department of Foreign Affairs, Belgium Co-chair ATT WGTR, 2018-2020 </vt:lpstr>
      <vt:lpstr>Présentation PowerPoint</vt:lpstr>
      <vt:lpstr>Compliance with ATT annual reporting obligation?</vt:lpstr>
      <vt:lpstr>States Parties’ reactions to  lack of compliance</vt:lpstr>
      <vt:lpstr>ATT Working Group on Transparency and Reporting (WGTR)</vt:lpstr>
      <vt:lpstr>ATT WGTR reporting assistance instruments</vt:lpstr>
      <vt:lpstr>Voluntary reporting templates</vt:lpstr>
      <vt:lpstr>Voluntary reporting templates</vt:lpstr>
      <vt:lpstr>National-level measures to facilitate compliance with reporting</vt:lpstr>
      <vt:lpstr>National-level measures to facilitate compliance with reporting</vt:lpstr>
      <vt:lpstr>Q&amp;A-style guidance document on annual reporting obligation</vt:lpstr>
      <vt:lpstr>Q&amp;A-style guidance document on annual reporting obligation</vt:lpstr>
      <vt:lpstr>Outreach strategy on reporting</vt:lpstr>
      <vt:lpstr>Voluntary practical bilateral (and regional) assistance with reporting</vt:lpstr>
      <vt:lpstr>Future assistance?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Utilisateur de Microsoft Office</dc:creator>
  <cp:lastModifiedBy>SPC</cp:lastModifiedBy>
  <cp:revision>5</cp:revision>
  <dcterms:created xsi:type="dcterms:W3CDTF">2018-01-17T16:05:51Z</dcterms:created>
  <dcterms:modified xsi:type="dcterms:W3CDTF">2020-10-28T07:52:08Z</dcterms:modified>
</cp:coreProperties>
</file>