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8" r:id="rId3"/>
    <p:sldId id="265" r:id="rId4"/>
    <p:sldId id="306" r:id="rId5"/>
    <p:sldId id="323" r:id="rId6"/>
    <p:sldId id="329" r:id="rId7"/>
    <p:sldId id="441" r:id="rId8"/>
    <p:sldId id="444" r:id="rId9"/>
    <p:sldId id="443" r:id="rId10"/>
    <p:sldId id="445" r:id="rId11"/>
    <p:sldId id="332" r:id="rId12"/>
    <p:sldId id="430" r:id="rId13"/>
    <p:sldId id="427" r:id="rId14"/>
    <p:sldId id="435" r:id="rId15"/>
    <p:sldId id="433" r:id="rId16"/>
    <p:sldId id="333" r:id="rId17"/>
    <p:sldId id="447" r:id="rId18"/>
    <p:sldId id="431" r:id="rId19"/>
    <p:sldId id="432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FF"/>
    <a:srgbClr val="C4112E"/>
    <a:srgbClr val="C0091D"/>
    <a:srgbClr val="CCCBDB"/>
    <a:srgbClr val="E6E6EE"/>
    <a:srgbClr val="686694"/>
    <a:srgbClr val="BBBAD0"/>
    <a:srgbClr val="E30613"/>
    <a:srgbClr val="9997B7"/>
    <a:srgbClr val="FA5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3" autoAdjust="0"/>
    <p:restoredTop sz="79878"/>
  </p:normalViewPr>
  <p:slideViewPr>
    <p:cSldViewPr>
      <p:cViewPr varScale="1">
        <p:scale>
          <a:sx n="65" d="100"/>
          <a:sy n="65" d="100"/>
        </p:scale>
        <p:origin x="192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49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34000-54B6-4606-8BB2-7B4A79A77B0F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B7B0-DB02-4552-BC8A-60DDC4714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13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556AA-8707-479D-A098-CF2A644895F0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F3F79-ED49-4801-A347-241D81C5F6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60646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904871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/>
            <a:endParaRPr lang="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22630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29682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672650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54138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36597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043907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918988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18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67608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19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6435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2</a:t>
            </a:fld>
            <a:endParaRPr lang="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20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1181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3</a:t>
            </a:fld>
            <a:endParaRPr lang="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0744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356286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0053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30373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fr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8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26524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 rtl="0"/>
            <a:endParaRPr lang="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D7F3F79-ED49-4801-A347-241D81C5F676}" type="slidenum">
              <a:rPr/>
              <a:pPr/>
              <a:t>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62575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84574" y="1285860"/>
            <a:ext cx="4374852" cy="2214578"/>
          </a:xfrm>
          <a:solidFill>
            <a:srgbClr val="E30613">
              <a:alpha val="85000"/>
            </a:srgbClr>
          </a:solidFill>
        </p:spPr>
        <p:txBody>
          <a:bodyPr lIns="180000" tIns="180000" rIns="180000" bIns="180000" anchor="t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85000" y="3500438"/>
            <a:ext cx="4374000" cy="928694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493" y="457200"/>
            <a:ext cx="7830000" cy="857254"/>
          </a:xfrm>
        </p:spPr>
        <p:txBody>
          <a:bodyPr anchor="b" anchorCtr="0"/>
          <a:lstStyle>
            <a:lvl1pPr>
              <a:defRPr sz="2900" b="1"/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2071677"/>
            <a:ext cx="7830000" cy="3857652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200"/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000"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 lIns="0"/>
          <a:lstStyle>
            <a:lvl1pPr>
              <a:defRPr sz="700"/>
            </a:lvl1pPr>
          </a:lstStyle>
          <a:p>
            <a:fld id="{3EFE075F-7578-459E-AF5A-E23CFA35EE51}" type="datetimeFigureOut">
              <a:rPr lang="en-US" smtClean="0"/>
              <a:pPr/>
              <a:t>11/23/2020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7000" y="1574155"/>
            <a:ext cx="7830000" cy="1588"/>
          </a:xfrm>
          <a:prstGeom prst="line">
            <a:avLst/>
          </a:prstGeom>
          <a:ln w="762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 descr="CAR - logo - colo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63889" y="6143644"/>
            <a:ext cx="224223" cy="420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493" y="500400"/>
            <a:ext cx="7830000" cy="403236"/>
          </a:xfrm>
        </p:spPr>
        <p:txBody>
          <a:bodyPr anchor="b" anchorCtr="0"/>
          <a:lstStyle>
            <a:lvl1pPr>
              <a:defRPr sz="29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02" y="1637360"/>
            <a:ext cx="7830000" cy="3857652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200"/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000"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 lIns="0"/>
          <a:lstStyle>
            <a:lvl1pPr>
              <a:defRPr sz="700"/>
            </a:lvl1pPr>
          </a:lstStyle>
          <a:p>
            <a:fld id="{3EFE075F-7578-459E-AF5A-E23CFA35EE51}" type="datetimeFigureOut">
              <a:rPr lang="en-US" smtClean="0"/>
              <a:pPr/>
              <a:t>11/23/2020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57000" y="1134101"/>
            <a:ext cx="7830000" cy="1588"/>
          </a:xfrm>
          <a:prstGeom prst="line">
            <a:avLst/>
          </a:prstGeom>
          <a:ln w="762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 descr="CAR - logo - colo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63889" y="6143644"/>
            <a:ext cx="224223" cy="420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00" y="1713600"/>
            <a:ext cx="3843562" cy="3857652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520"/>
              </a:spcAft>
              <a:buClr>
                <a:srgbClr val="E30613"/>
              </a:buClr>
              <a:buFont typeface="Wingdings" pitchFamily="2" charset="2"/>
              <a:buNone/>
              <a:defRPr sz="180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600"/>
            </a:lvl2pPr>
            <a:lvl3pPr>
              <a:buClr>
                <a:schemeClr val="tx1">
                  <a:lumMod val="50000"/>
                  <a:lumOff val="50000"/>
                </a:schemeClr>
              </a:buClr>
              <a:defRPr sz="2200"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 lIns="0"/>
          <a:lstStyle>
            <a:lvl1pPr>
              <a:defRPr sz="700"/>
            </a:lvl1pPr>
          </a:lstStyle>
          <a:p>
            <a:fld id="{3EFE075F-7578-459E-AF5A-E23CFA35EE51}" type="datetimeFigureOut">
              <a:rPr lang="en-US" smtClean="0"/>
              <a:pPr/>
              <a:t>11/23/2020</a:t>
            </a:fld>
            <a:endParaRPr lang="en-GB" dirty="0"/>
          </a:p>
        </p:txBody>
      </p:sp>
      <p:pic>
        <p:nvPicPr>
          <p:cNvPr id="8" name="Content Placeholder 4" descr="CAR - logo - colou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6776" y="6143644"/>
            <a:ext cx="224223" cy="420307"/>
          </a:xfrm>
          <a:prstGeom prst="rect">
            <a:avLst/>
          </a:prstGeom>
        </p:spPr>
      </p:pic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4786313" y="1713600"/>
            <a:ext cx="3714750" cy="38576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1493" y="500400"/>
            <a:ext cx="7830000" cy="403236"/>
          </a:xfrm>
        </p:spPr>
        <p:txBody>
          <a:bodyPr anchor="b" anchorCtr="0"/>
          <a:lstStyle>
            <a:lvl1pPr>
              <a:defRPr sz="29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57000" y="1134101"/>
            <a:ext cx="7830000" cy="1588"/>
          </a:xfrm>
          <a:prstGeom prst="line">
            <a:avLst/>
          </a:prstGeom>
          <a:ln w="762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000" y="1597002"/>
            <a:ext cx="7830000" cy="1588"/>
          </a:xfrm>
          <a:prstGeom prst="line">
            <a:avLst/>
          </a:prstGeom>
          <a:ln w="76200"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075F-7578-459E-AF5A-E23CFA35EE51}" type="datetimeFigureOut">
              <a:rPr lang="en-US" smtClean="0"/>
              <a:pPr/>
              <a:t>11/23/2020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12" y="274638"/>
            <a:ext cx="7829576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0" y="6356350"/>
            <a:ext cx="1947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075F-7578-459E-AF5A-E23CFA35EE51}" type="datetimeFigureOut">
              <a:rPr lang="en-US" smtClean="0"/>
              <a:pPr/>
              <a:t>11/23/2020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947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F529-BD6B-423B-90C0-481A31C8C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4573" y="1214422"/>
            <a:ext cx="5355779" cy="2286016"/>
          </a:xfrm>
        </p:spPr>
        <p:txBody>
          <a:bodyPr tIns="270000" bIns="270000"/>
          <a:lstStyle/>
          <a:p>
            <a:pPr rtl="0"/>
            <a:r>
              <a:rPr lang="fr" sz="3200" b="1" i="0" u="none" baseline="0" dirty="0"/>
              <a:t>TRANSFERTS D'ARMES : Risque de détournement et gestion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4999" y="3500438"/>
            <a:ext cx="5354557" cy="785818"/>
          </a:xfrm>
        </p:spPr>
        <p:txBody>
          <a:bodyPr wrap="square">
            <a:noAutofit/>
          </a:bodyPr>
          <a:lstStyle/>
          <a:p>
            <a:pPr rtl="0"/>
            <a:r>
              <a:rPr lang="fr" sz="1300" b="0" i="0" u="none" baseline="0">
                <a:solidFill>
                  <a:schemeClr val="bg1"/>
                </a:solidFill>
                <a:ea typeface="+mn-ea"/>
              </a:rPr>
              <a:t>EU ATT OP II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71472" y="6000768"/>
            <a:ext cx="2214578" cy="50006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" sz="1000" b="0" i="0" u="none" baseline="0">
                <a:solidFill>
                  <a:schemeClr val="bg1"/>
                </a:solidFill>
              </a:rPr>
              <a:t>Expertise France</a:t>
            </a:r>
            <a:br>
              <a:rPr kumimoji="0" lang="fr" sz="1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" sz="1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Devin Morrow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504" y="6443113"/>
            <a:ext cx="828980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7500958" y="6027433"/>
            <a:ext cx="1357322" cy="57229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 algn="l" rtl="0">
              <a:spcBef>
                <a:spcPct val="20000"/>
              </a:spcBef>
            </a:pPr>
            <a:r>
              <a:rPr lang="fr" sz="1000" b="0" i="0" u="none" baseline="0">
                <a:solidFill>
                  <a:schemeClr val="bg1"/>
                </a:solidFill>
              </a:rPr>
              <a:t>VTC</a:t>
            </a:r>
          </a:p>
          <a:p>
            <a:pPr lvl="0" algn="l" rtl="0">
              <a:spcBef>
                <a:spcPct val="20000"/>
              </a:spcBef>
            </a:pPr>
            <a:r>
              <a:rPr lang="fr" sz="1000" b="0" i="0" u="none" baseline="0">
                <a:solidFill>
                  <a:schemeClr val="bg1"/>
                </a:solidFill>
              </a:rPr>
              <a:t>23 novembre 2020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943593" y="6442716"/>
            <a:ext cx="829773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AR - logo - rever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0300" y="4756431"/>
            <a:ext cx="543399" cy="1018604"/>
          </a:xfrm>
          <a:prstGeom prst="rect">
            <a:avLst/>
          </a:prstGeom>
        </p:spPr>
      </p:pic>
      <p:pic>
        <p:nvPicPr>
          <p:cNvPr id="20" name="Picture 19" descr="title_undersco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211" y="3030263"/>
            <a:ext cx="523882" cy="6915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54539BA-FA64-1E45-8BBC-5AE50C962DBE}"/>
              </a:ext>
            </a:extLst>
          </p:cNvPr>
          <p:cNvGrpSpPr/>
          <p:nvPr/>
        </p:nvGrpSpPr>
        <p:grpSpPr>
          <a:xfrm>
            <a:off x="3173632" y="6220188"/>
            <a:ext cx="2796733" cy="445850"/>
            <a:chOff x="8796337" y="3523319"/>
            <a:chExt cx="2796733" cy="44585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16AA07-D0B4-3F46-94C6-D750E8B7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5353" y="3619094"/>
              <a:ext cx="1114504" cy="34890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35711B6-5FC3-F94C-961B-3B7703260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7238" y="3524491"/>
              <a:ext cx="795832" cy="44350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3BC668-3B73-0948-9A84-ACAFCAF51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96337" y="3523319"/>
              <a:ext cx="668439" cy="44585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1BA1E569-B8ED-954C-802D-EB51A7491666}"/>
              </a:ext>
            </a:extLst>
          </p:cNvPr>
          <p:cNvSpPr txBox="1"/>
          <p:nvPr/>
        </p:nvSpPr>
        <p:spPr>
          <a:xfrm>
            <a:off x="6005881" y="1729114"/>
            <a:ext cx="252363" cy="13404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87A61-5125-BC4D-AC72-804EF52E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TRANSFERT NON AUTORISÉ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411D-2601-0E4B-BA42-815401BC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127" y="1621012"/>
            <a:ext cx="2981818" cy="364708"/>
          </a:xfrm>
        </p:spPr>
        <p:txBody>
          <a:bodyPr/>
          <a:lstStyle/>
          <a:p>
            <a:pPr algn="l" rtl="0"/>
            <a:r>
              <a:rPr lang="fr" b="0" i="0" u="none" baseline="0"/>
              <a:t>12 décembre 2015</a:t>
            </a:r>
          </a:p>
          <a:p>
            <a:endParaRPr lang="f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E17C99-1714-2A44-9710-E011745721FD}"/>
              </a:ext>
            </a:extLst>
          </p:cNvPr>
          <p:cNvSpPr/>
          <p:nvPr/>
        </p:nvSpPr>
        <p:spPr>
          <a:xfrm>
            <a:off x="1115616" y="1286246"/>
            <a:ext cx="972098" cy="9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pic>
        <p:nvPicPr>
          <p:cNvPr id="6" name="Picture 5" descr="A picture containing yellow&#10;&#10;Description automatically generated">
            <a:extLst>
              <a:ext uri="{FF2B5EF4-FFF2-40B4-BE49-F238E27FC236}">
                <a16:creationId xmlns:a16="http://schemas.microsoft.com/office/drawing/2014/main" id="{9A177114-2435-3540-8937-9148EF49B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9" y="4615879"/>
            <a:ext cx="6082127" cy="1391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168826-74F6-0C42-8DE1-A6C1F34CFC57}"/>
              </a:ext>
            </a:extLst>
          </p:cNvPr>
          <p:cNvSpPr txBox="1"/>
          <p:nvPr/>
        </p:nvSpPr>
        <p:spPr>
          <a:xfrm>
            <a:off x="1206085" y="1620703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1100" b="0" i="0" u="none" baseline="0"/>
              <a:t>Exportation</a:t>
            </a:r>
            <a:endParaRPr lang="fr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B7BAB1-1942-4C4D-9CBD-5A6134B4E2B5}"/>
              </a:ext>
            </a:extLst>
          </p:cNvPr>
          <p:cNvSpPr/>
          <p:nvPr/>
        </p:nvSpPr>
        <p:spPr>
          <a:xfrm>
            <a:off x="1113011" y="2439541"/>
            <a:ext cx="972098" cy="9346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74A55-22D7-6E42-995D-E627492FD2FD}"/>
              </a:ext>
            </a:extLst>
          </p:cNvPr>
          <p:cNvSpPr txBox="1"/>
          <p:nvPr/>
        </p:nvSpPr>
        <p:spPr>
          <a:xfrm>
            <a:off x="1111507" y="2787167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1100" b="0" i="0" u="none" baseline="0"/>
              <a:t>Récupération</a:t>
            </a:r>
            <a:endParaRPr lang="f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788A55-1E3F-FF4D-8BAC-47647F1C8D1A}"/>
              </a:ext>
            </a:extLst>
          </p:cNvPr>
          <p:cNvCxnSpPr>
            <a:cxnSpLocks/>
          </p:cNvCxnSpPr>
          <p:nvPr/>
        </p:nvCxnSpPr>
        <p:spPr>
          <a:xfrm>
            <a:off x="2411760" y="1751508"/>
            <a:ext cx="0" cy="22781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49A5E9-5445-1E47-9B98-B2B7B0B65CD9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087714" y="1754951"/>
            <a:ext cx="3240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04ED1A-7736-2641-803B-852467049F8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085109" y="2906877"/>
            <a:ext cx="324046" cy="13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4BBBEDC-DBEC-9041-AFDD-3C6B4CDAA258}"/>
              </a:ext>
            </a:extLst>
          </p:cNvPr>
          <p:cNvSpPr/>
          <p:nvPr/>
        </p:nvSpPr>
        <p:spPr>
          <a:xfrm>
            <a:off x="1115616" y="3592836"/>
            <a:ext cx="972098" cy="9374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85784B-97C0-6D44-B99B-55620F4D66E9}"/>
              </a:ext>
            </a:extLst>
          </p:cNvPr>
          <p:cNvCxnSpPr>
            <a:cxnSpLocks/>
          </p:cNvCxnSpPr>
          <p:nvPr/>
        </p:nvCxnSpPr>
        <p:spPr>
          <a:xfrm>
            <a:off x="2087714" y="4029680"/>
            <a:ext cx="3240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107E666-73FC-1C44-966D-844BDBE9625A}"/>
              </a:ext>
            </a:extLst>
          </p:cNvPr>
          <p:cNvSpPr txBox="1"/>
          <p:nvPr/>
        </p:nvSpPr>
        <p:spPr>
          <a:xfrm>
            <a:off x="1051967" y="3888552"/>
            <a:ext cx="1143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100" b="0" i="0" u="none" baseline="0"/>
              <a:t>Documentation</a:t>
            </a:r>
            <a:endParaRPr lang="fr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67A3094-46FF-F54C-9020-D621DB0598EC}"/>
              </a:ext>
            </a:extLst>
          </p:cNvPr>
          <p:cNvSpPr txBox="1">
            <a:spLocks/>
          </p:cNvSpPr>
          <p:nvPr/>
        </p:nvSpPr>
        <p:spPr>
          <a:xfrm>
            <a:off x="2691127" y="2759271"/>
            <a:ext cx="2990574" cy="3647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" b="0" i="0" u="none" baseline="0"/>
              <a:t>9 février 2015</a:t>
            </a:r>
          </a:p>
          <a:p>
            <a:endParaRPr lang="fr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B0E0B88-C5B2-9742-A96E-AD74F4BBB39C}"/>
              </a:ext>
            </a:extLst>
          </p:cNvPr>
          <p:cNvSpPr txBox="1">
            <a:spLocks/>
          </p:cNvSpPr>
          <p:nvPr/>
        </p:nvSpPr>
        <p:spPr>
          <a:xfrm>
            <a:off x="2690383" y="3841355"/>
            <a:ext cx="2982562" cy="334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" b="0" i="0" u="none" baseline="0"/>
              <a:t>18 février 2015</a:t>
            </a:r>
          </a:p>
          <a:p>
            <a:endParaRPr lang="fr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392940CA-7F86-F74A-8927-5B7E5069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23F298-FE14-D34C-ACBC-2FD3579F79D4}"/>
              </a:ext>
            </a:extLst>
          </p:cNvPr>
          <p:cNvCxnSpPr/>
          <p:nvPr/>
        </p:nvCxnSpPr>
        <p:spPr>
          <a:xfrm>
            <a:off x="6258244" y="2414545"/>
            <a:ext cx="3266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F5E516-0240-8645-A857-FA59B80FE63E}"/>
              </a:ext>
            </a:extLst>
          </p:cNvPr>
          <p:cNvSpPr txBox="1"/>
          <p:nvPr/>
        </p:nvSpPr>
        <p:spPr>
          <a:xfrm>
            <a:off x="5672945" y="1644923"/>
            <a:ext cx="387184" cy="1567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3F2AD99-BD26-494F-BE77-04973567D739}"/>
              </a:ext>
            </a:extLst>
          </p:cNvPr>
          <p:cNvSpPr/>
          <p:nvPr/>
        </p:nvSpPr>
        <p:spPr>
          <a:xfrm>
            <a:off x="6591970" y="1957438"/>
            <a:ext cx="1148382" cy="10913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666EBF-1498-4649-A2C5-DC8FB23B1595}"/>
              </a:ext>
            </a:extLst>
          </p:cNvPr>
          <p:cNvSpPr txBox="1"/>
          <p:nvPr/>
        </p:nvSpPr>
        <p:spPr>
          <a:xfrm>
            <a:off x="6607007" y="2349659"/>
            <a:ext cx="1148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100" b="0" i="0" u="none" baseline="0" dirty="0"/>
              <a:t>Détournement</a:t>
            </a:r>
          </a:p>
        </p:txBody>
      </p:sp>
    </p:spTree>
    <p:extLst>
      <p:ext uri="{BB962C8B-B14F-4D97-AF65-F5344CB8AC3E}">
        <p14:creationId xmlns:p14="http://schemas.microsoft.com/office/powerpoint/2010/main" val="189087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2EA9-351A-A346-AF05-FBCF32FD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sz="2400" b="1" i="0" u="none" baseline="0" dirty="0"/>
              <a:t>Analyse de la documentation de l'utilisateur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C5EA-6A2F-1F49-88E9-73162465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2" y="1637360"/>
            <a:ext cx="3992706" cy="4455936"/>
          </a:xfrm>
        </p:spPr>
        <p:txBody>
          <a:bodyPr/>
          <a:lstStyle/>
          <a:p>
            <a:pPr algn="l" rtl="0"/>
            <a:r>
              <a:rPr lang="fr" b="0" i="0" u="none" baseline="0" dirty="0"/>
              <a:t>75 documents sélectionnés pour analyse</a:t>
            </a:r>
          </a:p>
          <a:p>
            <a:pPr algn="l" rtl="0"/>
            <a:r>
              <a:rPr lang="fr" b="0" i="0" u="none" baseline="0" dirty="0"/>
              <a:t>Quinze pays d'importation, délivrance sur une période de 20 ans </a:t>
            </a:r>
          </a:p>
          <a:p>
            <a:pPr algn="l" rtl="0"/>
            <a:r>
              <a:rPr lang="fr" b="0" i="0" u="none" baseline="0" dirty="0"/>
              <a:t>Les documents couvrent six des huit catégories du TCA (essentiellement armes légères ou de petit calibre) </a:t>
            </a:r>
          </a:p>
          <a:p>
            <a:endParaRPr lang="fr" dirty="0"/>
          </a:p>
          <a:p>
            <a:endParaRPr lang="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3C9772-E9E2-CE43-AB05-9A708E731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37" y="1484784"/>
            <a:ext cx="2031339" cy="448295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3B0F1A-43F1-D543-A587-08477B89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F18BB-81BC-4E95-BD9C-95D5D3BCAEED}"/>
              </a:ext>
            </a:extLst>
          </p:cNvPr>
          <p:cNvSpPr txBox="1"/>
          <p:nvPr/>
        </p:nvSpPr>
        <p:spPr>
          <a:xfrm>
            <a:off x="5124532" y="1220215"/>
            <a:ext cx="2543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/>
              <a:t>NOMBRE DE DOCUMENTS SUR L'UTILISATEUR FINAL DANS L'ÉCHANTILLON, PAR RÉGION DE DÉLIVRANCE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B7247-1EA0-4F4D-B656-E0B986181750}"/>
              </a:ext>
            </a:extLst>
          </p:cNvPr>
          <p:cNvSpPr txBox="1"/>
          <p:nvPr/>
        </p:nvSpPr>
        <p:spPr>
          <a:xfrm>
            <a:off x="4806223" y="2216829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/>
              <a:t>Amérique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725A4-876A-4FAF-BC36-4AF2837A2D5A}"/>
              </a:ext>
            </a:extLst>
          </p:cNvPr>
          <p:cNvSpPr txBox="1"/>
          <p:nvPr/>
        </p:nvSpPr>
        <p:spPr>
          <a:xfrm>
            <a:off x="4644008" y="2854371"/>
            <a:ext cx="13818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 dirty="0"/>
              <a:t>Afrique de l'Est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96108-FBD5-44BE-83E8-E35DBCFC04C4}"/>
              </a:ext>
            </a:extLst>
          </p:cNvPr>
          <p:cNvSpPr txBox="1"/>
          <p:nvPr/>
        </p:nvSpPr>
        <p:spPr>
          <a:xfrm>
            <a:off x="4806222" y="3411369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/>
              <a:t>Europe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E3E26-0054-436C-A2C7-2406D1E628E9}"/>
              </a:ext>
            </a:extLst>
          </p:cNvPr>
          <p:cNvSpPr txBox="1"/>
          <p:nvPr/>
        </p:nvSpPr>
        <p:spPr>
          <a:xfrm>
            <a:off x="4910220" y="4084347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/>
              <a:t>Moyen-Orient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5E224-4619-4A74-8622-2384A518913E}"/>
              </a:ext>
            </a:extLst>
          </p:cNvPr>
          <p:cNvSpPr txBox="1"/>
          <p:nvPr/>
        </p:nvSpPr>
        <p:spPr>
          <a:xfrm>
            <a:off x="4943621" y="4696240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/>
              <a:t>Asie du sud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5324D-68CC-4903-8500-A57F5F8324BB}"/>
              </a:ext>
            </a:extLst>
          </p:cNvPr>
          <p:cNvSpPr txBox="1"/>
          <p:nvPr/>
        </p:nvSpPr>
        <p:spPr>
          <a:xfrm>
            <a:off x="4572000" y="5373216"/>
            <a:ext cx="145384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 dirty="0"/>
              <a:t>Afrique de l'Ouest</a:t>
            </a:r>
          </a:p>
        </p:txBody>
      </p:sp>
    </p:spTree>
    <p:extLst>
      <p:ext uri="{BB962C8B-B14F-4D97-AF65-F5344CB8AC3E}">
        <p14:creationId xmlns:p14="http://schemas.microsoft.com/office/powerpoint/2010/main" val="208492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E95A-979F-FF41-BF98-145180A0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MANQUE DE STANDARDISATION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15EB47A-1324-064C-9C59-86C823E9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49F0D1-3B2F-4A47-BE94-4D85038015B0}"/>
              </a:ext>
            </a:extLst>
          </p:cNvPr>
          <p:cNvSpPr txBox="1"/>
          <p:nvPr/>
        </p:nvSpPr>
        <p:spPr>
          <a:xfrm>
            <a:off x="558002" y="1905506"/>
            <a:ext cx="41580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400" b="0" i="0" u="none" baseline="0"/>
              <a:t>Documents souvent fournis sur papier à en-tête plutôt que comme formulaires-modèles officiels </a:t>
            </a:r>
          </a:p>
          <a:p>
            <a:pPr algn="l" rtl="0">
              <a:buClr>
                <a:srgbClr val="C00000"/>
              </a:buClr>
              <a:buSzPct val="125000"/>
            </a:pPr>
            <a:endParaRPr lang="fr" sz="2400" dirty="0"/>
          </a:p>
          <a:p>
            <a:pPr marL="285750" indent="-285750" algn="l" rtl="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400" b="0" i="0" u="none" baseline="0"/>
              <a:t>Il manque souvent des détails dans les documents </a:t>
            </a:r>
          </a:p>
          <a:p>
            <a:pPr marL="285750" indent="-285750" algn="l" rtl="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endParaRPr lang="fr" sz="2400" dirty="0"/>
          </a:p>
          <a:p>
            <a:pPr marL="285750" indent="-285750" algn="l" rtl="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fr" sz="2400" b="0" i="0" u="none" baseline="0"/>
              <a:t>L'utilisation de termes clés n'apparaît pas toujours clairement </a:t>
            </a:r>
          </a:p>
          <a:p>
            <a:pPr marL="285750" indent="-285750" algn="l" rtl="0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endParaRPr lang="fr" sz="2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42165F-15FE-B746-9662-036AFC1D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 r="-1029"/>
          <a:stretch/>
        </p:blipFill>
        <p:spPr>
          <a:xfrm>
            <a:off x="6012159" y="1864670"/>
            <a:ext cx="2439333" cy="4161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E6378D-3180-4669-9CF3-76CF8D33D45F}"/>
              </a:ext>
            </a:extLst>
          </p:cNvPr>
          <p:cNvSpPr txBox="1"/>
          <p:nvPr/>
        </p:nvSpPr>
        <p:spPr>
          <a:xfrm>
            <a:off x="6111486" y="1864670"/>
            <a:ext cx="25103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/>
              <a:t>LE DOCUMENT IDENTIFIE-T-IL L'EXPORTATEUR ? (N=75)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8FB7D-7AD8-4808-9EC1-C3CC83319AA6}"/>
              </a:ext>
            </a:extLst>
          </p:cNvPr>
          <p:cNvSpPr txBox="1"/>
          <p:nvPr/>
        </p:nvSpPr>
        <p:spPr>
          <a:xfrm>
            <a:off x="5284004" y="2491084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>
                <a:solidFill>
                  <a:srgbClr val="C4112E"/>
                </a:solidFill>
              </a:rPr>
              <a:t>Oui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D3E4D-A6F6-472A-8435-D3A9E834C1E0}"/>
              </a:ext>
            </a:extLst>
          </p:cNvPr>
          <p:cNvSpPr txBox="1"/>
          <p:nvPr/>
        </p:nvSpPr>
        <p:spPr>
          <a:xfrm>
            <a:off x="7148388" y="2455979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>
                <a:solidFill>
                  <a:srgbClr val="C4112E"/>
                </a:solidFill>
              </a:rPr>
              <a:t>Non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6E534-E2E0-4497-AED6-245222437272}"/>
              </a:ext>
            </a:extLst>
          </p:cNvPr>
          <p:cNvSpPr txBox="1"/>
          <p:nvPr/>
        </p:nvSpPr>
        <p:spPr>
          <a:xfrm>
            <a:off x="6399631" y="5502165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>
                <a:solidFill>
                  <a:srgbClr val="C4112E"/>
                </a:solidFill>
              </a:rPr>
              <a:t>Partiellement</a:t>
            </a:r>
          </a:p>
        </p:txBody>
      </p:sp>
    </p:spTree>
    <p:extLst>
      <p:ext uri="{BB962C8B-B14F-4D97-AF65-F5344CB8AC3E}">
        <p14:creationId xmlns:p14="http://schemas.microsoft.com/office/powerpoint/2010/main" val="8740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CEE6-86E5-DE4F-8FE9-5D541CA4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ABSENCE D'INFORMATION ESSENTIELLE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D80643-C9E3-0F44-8A3A-4A7D225B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DC91D0-E6B3-8D49-8710-A114D71C7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5005" r="-1698" b="-5005"/>
          <a:stretch/>
        </p:blipFill>
        <p:spPr>
          <a:xfrm>
            <a:off x="5668057" y="1856293"/>
            <a:ext cx="2839919" cy="41243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3EA7DE-90DD-734C-8DA4-AEC83B73F423}"/>
              </a:ext>
            </a:extLst>
          </p:cNvPr>
          <p:cNvSpPr txBox="1"/>
          <p:nvPr/>
        </p:nvSpPr>
        <p:spPr>
          <a:xfrm>
            <a:off x="621493" y="1778805"/>
            <a:ext cx="45265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Clr>
                <a:srgbClr val="C00000"/>
              </a:buClr>
              <a:buSzPct val="125000"/>
            </a:pPr>
            <a:endParaRPr lang="fr" sz="2400" i="1" dirty="0"/>
          </a:p>
          <a:p>
            <a:pPr marL="285750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fr" sz="2400" b="0" i="0" u="none" baseline="0"/>
              <a:t>41 documents ne reprennent pas un numéro de contrat </a:t>
            </a:r>
          </a:p>
          <a:p>
            <a:pPr algn="l" rtl="0">
              <a:buClr>
                <a:srgbClr val="C00000"/>
              </a:buClr>
              <a:buSzPct val="125000"/>
            </a:pPr>
            <a:endParaRPr lang="fr" sz="2400" dirty="0"/>
          </a:p>
          <a:p>
            <a:pPr marL="285750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fr" sz="2400" b="0" i="0" u="none" baseline="0"/>
              <a:t>11 documents ne sont pas revêtus d'un sceau officiel</a:t>
            </a:r>
          </a:p>
          <a:p>
            <a:pPr marL="285750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endParaRPr lang="fr" sz="2400" dirty="0"/>
          </a:p>
          <a:p>
            <a:pPr marL="285750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fr" sz="2400" b="0" i="0" u="none" baseline="0"/>
              <a:t>36 documents n'indiquent pas un numéro de référence unique </a:t>
            </a:r>
          </a:p>
          <a:p>
            <a:pPr algn="l" rtl="0">
              <a:buClr>
                <a:srgbClr val="C00000"/>
              </a:buClr>
              <a:buSzPct val="125000"/>
            </a:pPr>
            <a:endParaRPr lang="fr" sz="2400" dirty="0"/>
          </a:p>
          <a:p>
            <a:pPr marL="742950" lvl="1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endParaRPr lang="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25BA8-85BD-46A8-80C8-CEB25FC64798}"/>
              </a:ext>
            </a:extLst>
          </p:cNvPr>
          <p:cNvSpPr txBox="1"/>
          <p:nvPr/>
        </p:nvSpPr>
        <p:spPr>
          <a:xfrm>
            <a:off x="5284004" y="2491084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>
                <a:solidFill>
                  <a:srgbClr val="C4112E"/>
                </a:solidFill>
              </a:rPr>
              <a:t>Oui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CCCE7-9287-42D4-9D4C-4998155DBF77}"/>
              </a:ext>
            </a:extLst>
          </p:cNvPr>
          <p:cNvSpPr txBox="1"/>
          <p:nvPr/>
        </p:nvSpPr>
        <p:spPr>
          <a:xfrm>
            <a:off x="7236296" y="2554654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>
                <a:solidFill>
                  <a:srgbClr val="C4112E"/>
                </a:solidFill>
              </a:rPr>
              <a:t>Non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671AC-FD2D-481B-9C5F-10AE11B4227A}"/>
              </a:ext>
            </a:extLst>
          </p:cNvPr>
          <p:cNvSpPr txBox="1"/>
          <p:nvPr/>
        </p:nvSpPr>
        <p:spPr>
          <a:xfrm>
            <a:off x="5655262" y="1838294"/>
            <a:ext cx="31652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/>
              <a:t>LE DOCUMENT REPREND-IL UN NUMÉRO DE CONTRAT (N=75)</a:t>
            </a:r>
          </a:p>
        </p:txBody>
      </p:sp>
    </p:spTree>
    <p:extLst>
      <p:ext uri="{BB962C8B-B14F-4D97-AF65-F5344CB8AC3E}">
        <p14:creationId xmlns:p14="http://schemas.microsoft.com/office/powerpoint/2010/main" val="3583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8907-BF2C-D649-B516-A2A00F47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sz="2400" b="1" i="0" u="none" baseline="0"/>
              <a:t>CLAUSES DE RÉEXPORTATION INCOHÉRENTES</a:t>
            </a:r>
            <a:endParaRPr lang="fr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93E6-F1C4-0E43-90BE-497C9385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fr" sz="2000" dirty="0"/>
          </a:p>
          <a:p>
            <a:pPr marL="0" indent="0" algn="l" rtl="0">
              <a:buNone/>
            </a:pPr>
            <a:endParaRPr lang="fr" dirty="0"/>
          </a:p>
          <a:p>
            <a:pPr marL="0" indent="0" algn="l" rtl="0">
              <a:lnSpc>
                <a:spcPct val="150000"/>
              </a:lnSpc>
              <a:buNone/>
            </a:pPr>
            <a:endParaRPr lang="fr" dirty="0"/>
          </a:p>
          <a:p>
            <a:pPr marL="0" indent="0" algn="ctr" rtl="0">
              <a:lnSpc>
                <a:spcPct val="150000"/>
              </a:lnSpc>
              <a:buNone/>
            </a:pPr>
            <a:r>
              <a:rPr lang="fr" sz="2000" b="1" i="0" u="none" baseline="0" dirty="0">
                <a:solidFill>
                  <a:srgbClr val="FF0000"/>
                </a:solidFill>
                <a:latin typeface="Helvetica" pitchFamily="2" charset="0"/>
                <a:cs typeface="Calibri" panose="020F0502020204030204" pitchFamily="34" charset="0"/>
              </a:rPr>
              <a:t>"Nous ne réexporterons pas cet article à quelque tiers que ce soit sans l'autorisation préalable écrite de l'autorité d'exportation"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F388E-CAB8-3541-ABB2-A5A1B9386FC4}"/>
              </a:ext>
            </a:extLst>
          </p:cNvPr>
          <p:cNvSpPr/>
          <p:nvPr/>
        </p:nvSpPr>
        <p:spPr>
          <a:xfrm>
            <a:off x="1687689" y="3547860"/>
            <a:ext cx="2524271" cy="304376"/>
          </a:xfrm>
          <a:prstGeom prst="rect">
            <a:avLst/>
          </a:prstGeom>
          <a:solidFill>
            <a:srgbClr val="FCBEA8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C5817-942F-1D48-83C5-0FDE2E040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8503" r="61405" b="51450"/>
          <a:stretch/>
        </p:blipFill>
        <p:spPr>
          <a:xfrm>
            <a:off x="1599725" y="2412077"/>
            <a:ext cx="1944217" cy="10801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E817A1-1341-514D-90E9-2F4B5371EDC0}"/>
              </a:ext>
            </a:extLst>
          </p:cNvPr>
          <p:cNvSpPr/>
          <p:nvPr/>
        </p:nvSpPr>
        <p:spPr>
          <a:xfrm>
            <a:off x="5580110" y="3593867"/>
            <a:ext cx="2664297" cy="200536"/>
          </a:xfrm>
          <a:prstGeom prst="rect">
            <a:avLst/>
          </a:prstGeom>
          <a:solidFill>
            <a:srgbClr val="FCBEA8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ED280C-6166-994B-9BB6-A17D5087F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0" t="16925" r="17148" b="52362"/>
          <a:stretch/>
        </p:blipFill>
        <p:spPr>
          <a:xfrm>
            <a:off x="4762408" y="2374830"/>
            <a:ext cx="1779429" cy="11015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0B82A5-2C8A-754C-AB77-D9E7E30440AA}"/>
              </a:ext>
            </a:extLst>
          </p:cNvPr>
          <p:cNvSpPr/>
          <p:nvPr/>
        </p:nvSpPr>
        <p:spPr>
          <a:xfrm>
            <a:off x="1403647" y="3957380"/>
            <a:ext cx="4824535" cy="372481"/>
          </a:xfrm>
          <a:prstGeom prst="rect">
            <a:avLst/>
          </a:prstGeom>
          <a:solidFill>
            <a:srgbClr val="FCBEA8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05965C-4D2C-3D4A-B141-2F19C442A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0" t="73625" r="40266" b="-1974"/>
          <a:stretch/>
        </p:blipFill>
        <p:spPr>
          <a:xfrm>
            <a:off x="2123728" y="4333236"/>
            <a:ext cx="1440160" cy="864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72B62C-3601-1342-B4FE-776D38F67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4838" r="23374" b="85712"/>
          <a:stretch/>
        </p:blipFill>
        <p:spPr>
          <a:xfrm>
            <a:off x="755576" y="1855310"/>
            <a:ext cx="4464496" cy="28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A436E-782C-834F-AB86-09481C9DFAE2}"/>
              </a:ext>
            </a:extLst>
          </p:cNvPr>
          <p:cNvSpPr txBox="1"/>
          <p:nvPr/>
        </p:nvSpPr>
        <p:spPr>
          <a:xfrm>
            <a:off x="558936" y="6223586"/>
            <a:ext cx="3220976" cy="403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2583B57-F44F-084A-AF02-3C6B16CD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BFEA33-43D7-4DE1-BDCD-854C2CC9E29C}"/>
              </a:ext>
            </a:extLst>
          </p:cNvPr>
          <p:cNvSpPr txBox="1"/>
          <p:nvPr/>
        </p:nvSpPr>
        <p:spPr>
          <a:xfrm>
            <a:off x="708584" y="1897204"/>
            <a:ext cx="55195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/>
              <a:t>LES TROIS PARTIES D'UNE CLAUSE HABITUELLE DE RÉEXPORTATION.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0785A-90A0-4A97-8821-8ACEC4E69F07}"/>
              </a:ext>
            </a:extLst>
          </p:cNvPr>
          <p:cNvSpPr txBox="1"/>
          <p:nvPr/>
        </p:nvSpPr>
        <p:spPr>
          <a:xfrm>
            <a:off x="2009527" y="2402270"/>
            <a:ext cx="13347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/>
              <a:t>Partie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91BD0-A082-4A88-A3E6-8A9CD930EFFF}"/>
              </a:ext>
            </a:extLst>
          </p:cNvPr>
          <p:cNvSpPr txBox="1"/>
          <p:nvPr/>
        </p:nvSpPr>
        <p:spPr>
          <a:xfrm>
            <a:off x="5192553" y="2434483"/>
            <a:ext cx="13347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/>
              <a:t>Partie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EEE50-F30E-442B-8C9F-6B4168EC0062}"/>
              </a:ext>
            </a:extLst>
          </p:cNvPr>
          <p:cNvSpPr txBox="1"/>
          <p:nvPr/>
        </p:nvSpPr>
        <p:spPr>
          <a:xfrm>
            <a:off x="1687690" y="2793235"/>
            <a:ext cx="1592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>
                <a:solidFill>
                  <a:srgbClr val="C00000"/>
                </a:solidFill>
              </a:rPr>
              <a:t>Activités interdites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755690-FBC7-4510-9A0F-BC08398704E9}"/>
              </a:ext>
            </a:extLst>
          </p:cNvPr>
          <p:cNvSpPr txBox="1"/>
          <p:nvPr/>
        </p:nvSpPr>
        <p:spPr>
          <a:xfrm>
            <a:off x="4962072" y="2845849"/>
            <a:ext cx="1592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>
                <a:solidFill>
                  <a:srgbClr val="C00000"/>
                </a:solidFill>
              </a:rPr>
              <a:t>Portée de la clause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7E350-E84F-4ECB-86D1-133C5434AB6F}"/>
              </a:ext>
            </a:extLst>
          </p:cNvPr>
          <p:cNvSpPr txBox="1"/>
          <p:nvPr/>
        </p:nvSpPr>
        <p:spPr>
          <a:xfrm>
            <a:off x="2309461" y="4511517"/>
            <a:ext cx="13347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/>
              <a:t>Partie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2A3449-39DE-40CF-83F0-A0BD93663EF9}"/>
              </a:ext>
            </a:extLst>
          </p:cNvPr>
          <p:cNvSpPr txBox="1"/>
          <p:nvPr/>
        </p:nvSpPr>
        <p:spPr>
          <a:xfrm>
            <a:off x="1979712" y="4864764"/>
            <a:ext cx="20162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>
                <a:solidFill>
                  <a:srgbClr val="C00000"/>
                </a:solidFill>
              </a:rPr>
              <a:t>Permissions requises</a:t>
            </a:r>
          </a:p>
        </p:txBody>
      </p:sp>
    </p:spTree>
    <p:extLst>
      <p:ext uri="{BB962C8B-B14F-4D97-AF65-F5344CB8AC3E}">
        <p14:creationId xmlns:p14="http://schemas.microsoft.com/office/powerpoint/2010/main" val="8310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sz="2400" b="1" i="0" u="none" baseline="0"/>
              <a:t>CLAUSES DE RÉEXPORTATION INCOHÉRENTES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E5F73-9B1E-3E42-B2A8-B8338CD13AA4}"/>
              </a:ext>
            </a:extLst>
          </p:cNvPr>
          <p:cNvSpPr txBox="1"/>
          <p:nvPr/>
        </p:nvSpPr>
        <p:spPr>
          <a:xfrm>
            <a:off x="323528" y="1910558"/>
            <a:ext cx="4357105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arenR"/>
            </a:pPr>
            <a:r>
              <a:rPr lang="fr" sz="1400" b="0" i="0" u="none" baseline="0" dirty="0"/>
              <a:t>Cession ou exportation</a:t>
            </a:r>
          </a:p>
          <a:p>
            <a:pPr marL="342900" indent="-342900" algn="l" rtl="0">
              <a:buAutoNum type="arabicParenR"/>
            </a:pPr>
            <a:endParaRPr lang="fr" sz="1400" dirty="0"/>
          </a:p>
          <a:p>
            <a:pPr marL="342900" indent="-342900" algn="l" rtl="0">
              <a:buAutoNum type="arabicParenR"/>
            </a:pPr>
            <a:r>
              <a:rPr lang="fr" sz="1400" b="0" i="0" u="none" baseline="0" dirty="0"/>
              <a:t>Détournement ou exportation</a:t>
            </a:r>
          </a:p>
          <a:p>
            <a:pPr marL="342900" indent="-342900" algn="l" rtl="0">
              <a:buAutoNum type="arabicParenR"/>
            </a:pPr>
            <a:endParaRPr lang="fr" sz="1400" dirty="0"/>
          </a:p>
          <a:p>
            <a:pPr marL="342900" indent="-342900" algn="l" rtl="0">
              <a:buAutoNum type="arabicParenR"/>
            </a:pPr>
            <a:r>
              <a:rPr lang="fr" sz="1400" b="0" i="0" u="none" baseline="0" dirty="0"/>
              <a:t>Exportation pour vente.</a:t>
            </a:r>
          </a:p>
          <a:p>
            <a:pPr marL="342900" indent="-342900" algn="l" rtl="0">
              <a:buAutoNum type="arabicParenR"/>
            </a:pPr>
            <a:endParaRPr lang="fr" sz="1400" dirty="0"/>
          </a:p>
          <a:p>
            <a:pPr marL="342900" indent="-342900" algn="l" rtl="0">
              <a:buAutoNum type="arabicParenR"/>
            </a:pPr>
            <a:r>
              <a:rPr lang="fr" sz="1400" b="0" i="0" u="none" baseline="0" dirty="0"/>
              <a:t>Exportation ou réexportation</a:t>
            </a:r>
          </a:p>
          <a:p>
            <a:pPr marL="342900" indent="-342900" algn="l" rtl="0">
              <a:buAutoNum type="arabicParenR"/>
            </a:pPr>
            <a:endParaRPr lang="fr" sz="1400" dirty="0"/>
          </a:p>
          <a:p>
            <a:pPr marL="342900" indent="-342900" algn="l" rtl="0">
              <a:buAutoNum type="arabicParenR"/>
            </a:pPr>
            <a:r>
              <a:rPr lang="fr" sz="1400" b="0" i="0" u="none" baseline="0" dirty="0"/>
              <a:t>Réexportation</a:t>
            </a:r>
          </a:p>
          <a:p>
            <a:pPr marL="342900" indent="-342900" algn="l" rtl="0">
              <a:buAutoNum type="arabicParenR"/>
            </a:pPr>
            <a:endParaRPr lang="fr" sz="1400" dirty="0"/>
          </a:p>
          <a:p>
            <a:pPr marL="342900" indent="-342900" algn="l" rtl="0">
              <a:buAutoNum type="arabicParenR"/>
            </a:pPr>
            <a:r>
              <a:rPr lang="fr" sz="1400" b="0" i="0" u="none" baseline="0" dirty="0"/>
              <a:t>Réexportation ou mise à disposition</a:t>
            </a:r>
          </a:p>
          <a:p>
            <a:pPr marL="342900" indent="-342900" algn="l" rtl="0">
              <a:buAutoNum type="arabicParenR"/>
            </a:pPr>
            <a:endParaRPr lang="fr" sz="1400" dirty="0"/>
          </a:p>
          <a:p>
            <a:pPr marL="342900" indent="-342900" algn="l" rtl="0">
              <a:buAutoNum type="arabicParenR"/>
            </a:pPr>
            <a:r>
              <a:rPr lang="fr" sz="1400" b="0" i="0" u="none" baseline="0" dirty="0"/>
              <a:t>Réexportation ou autre manière de céder</a:t>
            </a:r>
          </a:p>
          <a:p>
            <a:pPr marL="342900" indent="-342900" algn="l" rtl="0">
              <a:buAutoNum type="arabicParenR"/>
            </a:pPr>
            <a:endParaRPr lang="fr" sz="1400" dirty="0"/>
          </a:p>
          <a:p>
            <a:pPr marL="342900" indent="-342900" algn="l" rtl="0">
              <a:buAutoNum type="arabicParenR"/>
            </a:pPr>
            <a:r>
              <a:rPr lang="fr" sz="1400" b="0" i="0" u="none" baseline="0" dirty="0"/>
              <a:t>Réexportation ou transfert</a:t>
            </a:r>
          </a:p>
          <a:p>
            <a:pPr marL="342900" indent="-342900" algn="l" rtl="0">
              <a:buAutoNum type="arabicParenR"/>
            </a:pPr>
            <a:endParaRPr lang="fr" sz="1400" dirty="0"/>
          </a:p>
          <a:p>
            <a:pPr marL="342900" indent="-342900" algn="l" rtl="0">
              <a:buAutoNum type="arabicParenR"/>
            </a:pPr>
            <a:r>
              <a:rPr lang="fr" sz="1400" b="0" i="0" u="none" baseline="0" dirty="0"/>
              <a:t>Réexportation, revente ou autre manière de céder</a:t>
            </a:r>
          </a:p>
          <a:p>
            <a:endParaRPr lang="fr" sz="1400" dirty="0"/>
          </a:p>
          <a:p>
            <a:pPr marL="342900" indent="-342900" algn="l" rtl="0">
              <a:buFont typeface="+mj-lt"/>
              <a:buAutoNum type="arabicParenR" startAt="10"/>
            </a:pPr>
            <a:r>
              <a:rPr lang="fr" sz="1400" b="0" i="0" u="none" baseline="0" dirty="0"/>
              <a:t>Réexportation, revente ou autre manière de transférer</a:t>
            </a:r>
          </a:p>
          <a:p>
            <a:pPr marL="342900" indent="-342900" algn="l" rtl="0">
              <a:buAutoNum type="arabicParenR" startAt="10"/>
            </a:pPr>
            <a:endParaRPr lang="f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F51A77-D51D-FF42-B20E-83C4CA33EA0D}"/>
              </a:ext>
            </a:extLst>
          </p:cNvPr>
          <p:cNvSpPr txBox="1"/>
          <p:nvPr/>
        </p:nvSpPr>
        <p:spPr>
          <a:xfrm>
            <a:off x="4762662" y="1746285"/>
            <a:ext cx="3841785" cy="4265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 startAt="10"/>
            </a:pPr>
            <a:endParaRPr lang="fr" sz="1400" dirty="0"/>
          </a:p>
          <a:p>
            <a:pPr marL="342900" indent="-342900" algn="l" rtl="0">
              <a:buFont typeface="+mj-lt"/>
              <a:buAutoNum type="arabicParenR" startAt="11"/>
            </a:pPr>
            <a:r>
              <a:rPr lang="fr" sz="1400" b="0" i="0" u="none" baseline="0" dirty="0"/>
              <a:t>Revente, transfert ou transbordement </a:t>
            </a:r>
          </a:p>
          <a:p>
            <a:pPr marL="342900" indent="-342900" algn="l" rtl="0">
              <a:buFont typeface="+mj-lt"/>
              <a:buAutoNum type="arabicParenR" startAt="11"/>
            </a:pPr>
            <a:endParaRPr lang="fr" sz="1400" dirty="0"/>
          </a:p>
          <a:p>
            <a:pPr marL="342900" indent="-342900" algn="l" rtl="0">
              <a:buFont typeface="+mj-lt"/>
              <a:buAutoNum type="arabicParenR" startAt="11"/>
            </a:pPr>
            <a:r>
              <a:rPr lang="fr" sz="1400" b="0" i="0" u="none" baseline="0" dirty="0"/>
              <a:t>Revente ou réexportation</a:t>
            </a:r>
          </a:p>
          <a:p>
            <a:pPr marL="342900" indent="-342900" algn="l" rtl="0">
              <a:buFont typeface="+mj-lt"/>
              <a:buAutoNum type="arabicParenR" startAt="11"/>
            </a:pPr>
            <a:endParaRPr lang="fr" sz="1400" dirty="0"/>
          </a:p>
          <a:p>
            <a:pPr marL="342900" indent="-342900" algn="l" rtl="0">
              <a:buFont typeface="+mj-lt"/>
              <a:buAutoNum type="arabicParenR" startAt="11"/>
            </a:pPr>
            <a:r>
              <a:rPr lang="fr" sz="1400" b="0" i="0" u="none" baseline="0" dirty="0"/>
              <a:t>Vente ou exportation</a:t>
            </a:r>
          </a:p>
          <a:p>
            <a:pPr marL="342900" indent="-342900" algn="l" rtl="0">
              <a:buFont typeface="+mj-lt"/>
              <a:buAutoNum type="arabicParenR" startAt="11"/>
            </a:pPr>
            <a:endParaRPr lang="fr" sz="1400" dirty="0"/>
          </a:p>
          <a:p>
            <a:pPr marL="342900" indent="-342900" algn="l" rtl="0">
              <a:buFont typeface="+mj-lt"/>
              <a:buAutoNum type="arabicParenR" startAt="11"/>
            </a:pPr>
            <a:r>
              <a:rPr lang="fr" sz="1400" b="0" i="0" u="none" baseline="0" dirty="0"/>
              <a:t>Vente ou transfert</a:t>
            </a:r>
          </a:p>
          <a:p>
            <a:pPr marL="342900" indent="-342900" algn="l" rtl="0">
              <a:buFont typeface="+mj-lt"/>
              <a:buAutoNum type="arabicParenR" startAt="11"/>
            </a:pPr>
            <a:endParaRPr lang="fr" sz="1400" dirty="0"/>
          </a:p>
          <a:p>
            <a:pPr marL="342900" indent="-342900" algn="l" rtl="0">
              <a:buFont typeface="+mj-lt"/>
              <a:buAutoNum type="arabicParenR" startAt="11"/>
            </a:pPr>
            <a:r>
              <a:rPr lang="fr" sz="1400" b="0" i="0" u="none" baseline="0" dirty="0"/>
              <a:t>Vente, livraison ou transfert</a:t>
            </a:r>
          </a:p>
          <a:p>
            <a:pPr marL="342900" indent="-342900" algn="l" rtl="0">
              <a:buFont typeface="+mj-lt"/>
              <a:buAutoNum type="arabicParenR" startAt="11"/>
            </a:pPr>
            <a:endParaRPr lang="fr" sz="1400" dirty="0"/>
          </a:p>
          <a:p>
            <a:pPr marL="342900" indent="-342900" algn="l" rtl="0">
              <a:buFont typeface="+mj-lt"/>
              <a:buAutoNum type="arabicParenR" startAt="11"/>
            </a:pPr>
            <a:r>
              <a:rPr lang="fr" sz="1400" b="0" i="0" u="none" baseline="0" dirty="0"/>
              <a:t>Vente, prêt, réexportation, transfert</a:t>
            </a:r>
          </a:p>
          <a:p>
            <a:pPr marL="342900" indent="-342900" algn="l" rtl="0">
              <a:buFont typeface="+mj-lt"/>
              <a:buAutoNum type="arabicParenR" startAt="11"/>
            </a:pPr>
            <a:endParaRPr lang="fr" sz="1400" dirty="0"/>
          </a:p>
          <a:p>
            <a:pPr marL="342900" indent="-342900" algn="l" rtl="0">
              <a:buFont typeface="+mj-lt"/>
              <a:buAutoNum type="arabicParenR" startAt="11"/>
            </a:pPr>
            <a:r>
              <a:rPr lang="fr" sz="1400" b="0" i="0" u="none" baseline="0" dirty="0"/>
              <a:t>Vente, prêt, location, réexportation, transfert</a:t>
            </a:r>
          </a:p>
          <a:p>
            <a:pPr marL="342900" indent="-342900" algn="l" rtl="0">
              <a:buFont typeface="+mj-lt"/>
              <a:buAutoNum type="arabicParenR" startAt="11"/>
            </a:pPr>
            <a:endParaRPr lang="fr" sz="1400" dirty="0"/>
          </a:p>
          <a:p>
            <a:pPr marL="342900" indent="-342900" algn="l" rtl="0">
              <a:buFont typeface="+mj-lt"/>
              <a:buAutoNum type="arabicParenR" startAt="11"/>
            </a:pPr>
            <a:r>
              <a:rPr lang="fr" sz="1400" b="0" i="0" u="none" baseline="0" dirty="0"/>
              <a:t>Vente, transfert, réexportation</a:t>
            </a:r>
          </a:p>
          <a:p>
            <a:pPr marL="342900" indent="-342900" algn="l" rtl="0">
              <a:buFont typeface="+mj-lt"/>
              <a:buAutoNum type="arabicParenR" startAt="11"/>
            </a:pPr>
            <a:endParaRPr lang="fr" sz="1400" dirty="0"/>
          </a:p>
          <a:p>
            <a:pPr marL="342900" indent="-342900" algn="l" rtl="0">
              <a:buFont typeface="+mj-lt"/>
              <a:buAutoNum type="arabicParenR" startAt="11"/>
            </a:pPr>
            <a:r>
              <a:rPr lang="fr" sz="1400" b="0" i="0" u="none" baseline="0" dirty="0"/>
              <a:t>Transfert par d'autres moyens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33B80-CFBF-E241-A0D8-240A6744C60D}"/>
              </a:ext>
            </a:extLst>
          </p:cNvPr>
          <p:cNvSpPr txBox="1"/>
          <p:nvPr/>
        </p:nvSpPr>
        <p:spPr>
          <a:xfrm>
            <a:off x="642910" y="1255900"/>
            <a:ext cx="738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fr" b="0" i="0" u="none" baseline="0" dirty="0"/>
              <a:t>CAR a identifié 19 engagements de réexportation différents dans les 75 documents.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CECB59-0750-4C4A-8CFE-0563597B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84482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93" y="500400"/>
            <a:ext cx="7830000" cy="403236"/>
          </a:xfrm>
        </p:spPr>
        <p:txBody>
          <a:bodyPr/>
          <a:lstStyle/>
          <a:p>
            <a:pPr algn="l" rtl="0"/>
            <a:r>
              <a:rPr lang="fr" b="1" i="0" u="none" baseline="0"/>
              <a:t>SIGNAUX D'ALARME POSSIBLES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CB61CA2-D544-9340-8E8E-B47CD2650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r="4237"/>
          <a:stretch/>
        </p:blipFill>
        <p:spPr>
          <a:xfrm>
            <a:off x="4936668" y="1729083"/>
            <a:ext cx="3650085" cy="270802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2551698-9DA0-4E46-8E6D-ABA6849E1E39}"/>
              </a:ext>
            </a:extLst>
          </p:cNvPr>
          <p:cNvSpPr txBox="1"/>
          <p:nvPr/>
        </p:nvSpPr>
        <p:spPr>
          <a:xfrm>
            <a:off x="569852" y="1074509"/>
            <a:ext cx="43668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rgbClr val="E30613"/>
              </a:buClr>
              <a:buSzPct val="125000"/>
              <a:buFont typeface="Wingdings" pitchFamily="2" charset="2"/>
              <a:buChar char="§"/>
            </a:pPr>
            <a:endParaRPr lang="fr" dirty="0"/>
          </a:p>
          <a:p>
            <a:pPr marL="285750" indent="-285750" algn="l" rtl="0">
              <a:buClr>
                <a:srgbClr val="E30613"/>
              </a:buClr>
              <a:buSzPct val="125000"/>
              <a:buFont typeface="Wingdings" pitchFamily="2" charset="2"/>
              <a:buChar char="§"/>
            </a:pPr>
            <a:r>
              <a:rPr lang="fr" sz="2400" b="0" i="0" u="none" baseline="0" dirty="0"/>
              <a:t>Incohérences ou schémas au niveau de l'utilisateur final qui, s'ils sont  détectés, peuvent alerter les autorités d'exportation au sujet du besoin d'assurer un suivi. </a:t>
            </a:r>
          </a:p>
          <a:p>
            <a:pPr algn="l" rtl="0">
              <a:buClr>
                <a:srgbClr val="E30613"/>
              </a:buClr>
              <a:buSzPct val="125000"/>
            </a:pPr>
            <a:endParaRPr lang="fr" sz="2400" dirty="0"/>
          </a:p>
          <a:p>
            <a:pPr marL="285750" indent="-285750" algn="l" rtl="0">
              <a:buClr>
                <a:srgbClr val="E30613"/>
              </a:buClr>
              <a:buSzPct val="125000"/>
              <a:buFont typeface="Wingdings" pitchFamily="2" charset="2"/>
              <a:buChar char="§"/>
            </a:pPr>
            <a:r>
              <a:rPr lang="fr" sz="2400" b="0" i="0" u="none" baseline="0" dirty="0"/>
              <a:t>Numéro de référence identique sur différents documents, délivrés à différentes autorités d'exportations sur une période de cinq ans   </a:t>
            </a:r>
          </a:p>
          <a:p>
            <a:pPr marL="285750" indent="-285750" algn="l" rtl="0">
              <a:buClr>
                <a:srgbClr val="E30613"/>
              </a:buClr>
              <a:buSzPct val="125000"/>
              <a:buFont typeface="Wingdings" pitchFamily="2" charset="2"/>
              <a:buChar char="§"/>
            </a:pPr>
            <a:endParaRPr lang="fr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6F3E1E5-6498-DE49-9C56-E35082D6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91125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2A8D-5350-3342-87D3-D11934D8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PENDANT LE TRANSFERT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E4568-E45F-7547-B5B3-1070ED0EB84E}"/>
              </a:ext>
            </a:extLst>
          </p:cNvPr>
          <p:cNvSpPr txBox="1"/>
          <p:nvPr/>
        </p:nvSpPr>
        <p:spPr>
          <a:xfrm>
            <a:off x="4716016" y="5229200"/>
            <a:ext cx="224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/>
              <a:t>De : </a:t>
            </a:r>
            <a:r>
              <a:rPr lang="fr" sz="1200" b="0" i="1" u="none" baseline="0"/>
              <a:t>Fournitures d'armes dans le cadre de la guerre civile du Sud Soudan CAR, 2018.</a:t>
            </a:r>
            <a:endParaRPr lang="fr" sz="1200" dirty="0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817C59E4-B7AB-B44F-B476-3D7084E56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3" y="1268760"/>
            <a:ext cx="3611428" cy="5130611"/>
          </a:xfrm>
        </p:spPr>
      </p:pic>
      <p:pic>
        <p:nvPicPr>
          <p:cNvPr id="12" name="Picture 11" descr="A picture containing photo, different, food, car&#10;&#10;Description automatically generated">
            <a:extLst>
              <a:ext uri="{FF2B5EF4-FFF2-40B4-BE49-F238E27FC236}">
                <a16:creationId xmlns:a16="http://schemas.microsoft.com/office/drawing/2014/main" id="{BF8E6493-5AEC-C249-8D50-0F91AC381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903382" cy="309664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4DEB81B-7D7A-8649-AC46-A5292C6B3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423478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77E7-242D-9D48-8158-C9DDAC9D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VÉRIFICATION LIMITÉE DE LA LIVRAISON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A2559B-0612-5B49-87AE-902CE446C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979" r="-12697"/>
          <a:stretch/>
        </p:blipFill>
        <p:spPr>
          <a:xfrm>
            <a:off x="565342" y="1410799"/>
            <a:ext cx="3432953" cy="4786770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3904602-1A80-7048-9024-8D37D4B38CB2}"/>
              </a:ext>
            </a:extLst>
          </p:cNvPr>
          <p:cNvSpPr txBox="1">
            <a:spLocks/>
          </p:cNvSpPr>
          <p:nvPr/>
        </p:nvSpPr>
        <p:spPr>
          <a:xfrm>
            <a:off x="621493" y="1887828"/>
            <a:ext cx="4458831" cy="4023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400"/>
              </a:spcAft>
              <a:buClr>
                <a:srgbClr val="E3061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264E2-30B6-6B41-8779-17F8E7FCB972}"/>
              </a:ext>
            </a:extLst>
          </p:cNvPr>
          <p:cNvSpPr txBox="1"/>
          <p:nvPr/>
        </p:nvSpPr>
        <p:spPr>
          <a:xfrm>
            <a:off x="3995936" y="1700808"/>
            <a:ext cx="45827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Clr>
                <a:srgbClr val="C00000"/>
              </a:buClr>
              <a:buSzPct val="125000"/>
            </a:pPr>
            <a:endParaRPr lang="fr" sz="2400" i="1" dirty="0"/>
          </a:p>
          <a:p>
            <a:pPr marL="285750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fr" sz="2400" b="0" i="0" u="none" baseline="0"/>
              <a:t>11 documents sur 75 incluent un engagement à fournir un CVL. </a:t>
            </a:r>
          </a:p>
          <a:p>
            <a:pPr marL="285750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endParaRPr lang="fr" sz="2400" dirty="0"/>
          </a:p>
          <a:p>
            <a:pPr marL="285750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fr" sz="2400" b="0" i="0" u="none" baseline="0"/>
              <a:t>Besoin d'authentification CVL</a:t>
            </a:r>
          </a:p>
          <a:p>
            <a:pPr algn="l" rtl="0">
              <a:buClr>
                <a:srgbClr val="C00000"/>
              </a:buClr>
              <a:buSzPct val="125000"/>
            </a:pPr>
            <a:endParaRPr lang="fr" sz="2400" dirty="0"/>
          </a:p>
          <a:p>
            <a:pPr marL="285750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r>
              <a:rPr lang="fr" sz="2400" b="0" i="0" u="none" baseline="0"/>
              <a:t>Pas de cas où une clause de "vérification post-expédition" était incluse.  </a:t>
            </a:r>
          </a:p>
          <a:p>
            <a:pPr algn="l" rtl="0">
              <a:buClr>
                <a:srgbClr val="C00000"/>
              </a:buClr>
              <a:buSzPct val="125000"/>
            </a:pPr>
            <a:r>
              <a:rPr lang="fr" b="0" i="0" u="none" baseline="0"/>
              <a:t> </a:t>
            </a:r>
          </a:p>
          <a:p>
            <a:pPr algn="l" rtl="0">
              <a:buClr>
                <a:srgbClr val="C00000"/>
              </a:buClr>
              <a:buSzPct val="125000"/>
            </a:pPr>
            <a:endParaRPr lang="fr" dirty="0"/>
          </a:p>
          <a:p>
            <a:pPr marL="742950" lvl="1" indent="-285750" algn="l" rtl="0">
              <a:buClr>
                <a:srgbClr val="C00000"/>
              </a:buClr>
              <a:buSzPct val="125000"/>
              <a:buFont typeface="Wingdings" pitchFamily="2" charset="2"/>
              <a:buChar char="§"/>
            </a:pPr>
            <a:endParaRPr lang="fr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DD15E68-C4F6-2B45-A49A-28EE62FA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E7F89-5FFB-41A2-8BA9-7451BC3484C1}"/>
              </a:ext>
            </a:extLst>
          </p:cNvPr>
          <p:cNvSpPr txBox="1"/>
          <p:nvPr/>
        </p:nvSpPr>
        <p:spPr>
          <a:xfrm>
            <a:off x="179512" y="1532708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>
                <a:solidFill>
                  <a:srgbClr val="C4112E"/>
                </a:solidFill>
              </a:rPr>
              <a:t>Oui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F2ECB-7B1E-4E55-ADE2-7F3BA20DC050}"/>
              </a:ext>
            </a:extLst>
          </p:cNvPr>
          <p:cNvSpPr txBox="1"/>
          <p:nvPr/>
        </p:nvSpPr>
        <p:spPr>
          <a:xfrm>
            <a:off x="2356093" y="1579463"/>
            <a:ext cx="111562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0"/>
            <a:r>
              <a:rPr lang="fr" sz="1100" b="0" i="0" u="none" baseline="0">
                <a:solidFill>
                  <a:srgbClr val="C4112E"/>
                </a:solidFill>
              </a:rPr>
              <a:t>Non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B4BB4-37FC-49C6-BA09-6FFA90980D09}"/>
              </a:ext>
            </a:extLst>
          </p:cNvPr>
          <p:cNvSpPr txBox="1"/>
          <p:nvPr/>
        </p:nvSpPr>
        <p:spPr>
          <a:xfrm>
            <a:off x="1722826" y="5420291"/>
            <a:ext cx="162503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/>
            <a:r>
              <a:rPr lang="fr" sz="1100" b="0" i="0" u="none" baseline="0" dirty="0">
                <a:solidFill>
                  <a:srgbClr val="C4112E"/>
                </a:solidFill>
              </a:rPr>
              <a:t>Non, mais </a:t>
            </a:r>
            <a:r>
              <a:rPr lang="fr" sz="1100" dirty="0">
                <a:solidFill>
                  <a:srgbClr val="C4112E"/>
                </a:solidFill>
              </a:rPr>
              <a:t>un</a:t>
            </a:r>
            <a:r>
              <a:rPr lang="fr" sz="1100" b="0" i="0" u="none" baseline="0" dirty="0">
                <a:solidFill>
                  <a:srgbClr val="C4112E"/>
                </a:solidFill>
              </a:rPr>
              <a:t> CVL a été fourni </a:t>
            </a:r>
          </a:p>
        </p:txBody>
      </p:sp>
    </p:spTree>
    <p:extLst>
      <p:ext uri="{BB962C8B-B14F-4D97-AF65-F5344CB8AC3E}">
        <p14:creationId xmlns:p14="http://schemas.microsoft.com/office/powerpoint/2010/main" val="257942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952D-1172-C64E-87C3-01073DE7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RECOMMANDATIONS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CD51-0A3C-0943-ADF5-718D8412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" sz="2000" b="0" i="0" u="none" baseline="0" dirty="0"/>
              <a:t>Authentification claire des documents sur l'utilisateur final</a:t>
            </a:r>
          </a:p>
          <a:p>
            <a:pPr algn="l" rtl="0"/>
            <a:r>
              <a:rPr lang="fr" sz="2000" b="0" i="0" u="none" baseline="0" dirty="0"/>
              <a:t>Registre de documents central, facile à consulter à des fins de recherche</a:t>
            </a:r>
          </a:p>
          <a:p>
            <a:pPr algn="l" rtl="0"/>
            <a:r>
              <a:rPr lang="fr" sz="2000" b="0" i="0" u="none" baseline="0" dirty="0"/>
              <a:t>Renforcer et standardiser le langage de la clause de réexportation</a:t>
            </a:r>
          </a:p>
          <a:p>
            <a:pPr algn="l" rtl="0"/>
            <a:r>
              <a:rPr lang="fr" sz="2000" b="0" i="0" u="none" baseline="0" dirty="0"/>
              <a:t>Soutenir les activités de suivi de détournement et au niveau de l'utilisateur final </a:t>
            </a:r>
          </a:p>
          <a:p>
            <a:pPr algn="l" rtl="0"/>
            <a:r>
              <a:rPr lang="fr" sz="2000" b="0" i="0" u="none" baseline="0" dirty="0"/>
              <a:t>Élaborer une clause de "vérification de livraison"</a:t>
            </a:r>
          </a:p>
          <a:p>
            <a:pPr algn="l" rtl="0"/>
            <a:r>
              <a:rPr lang="fr" sz="2000" b="0" i="0" u="none" baseline="0" dirty="0"/>
              <a:t>Traiter toute violation par le passé par l'utilisateur final des assurances données comme un facteur de risque significatif avant d'envisager des exportations à l'avenir.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AD3DC9D-771A-6C4A-AB85-71D367C7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74360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 dirty="0"/>
              <a:t>Conflict Armament Research </a:t>
            </a:r>
            <a:br>
              <a:rPr lang="fr" dirty="0"/>
            </a:br>
            <a:r>
              <a:rPr lang="fr" sz="2700" b="0" i="0" u="none" baseline="0" dirty="0"/>
              <a:t>UNE NOUVELLE APPROCHE DU  TRAÇAGE DES ARMES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" b="0" i="0" u="none" baseline="0" dirty="0"/>
              <a:t>Établie en 2011</a:t>
            </a:r>
          </a:p>
          <a:p>
            <a:pPr algn="l" rtl="0"/>
            <a:r>
              <a:rPr lang="fr" b="0" i="0" u="none" baseline="0" dirty="0"/>
              <a:t>Opérations mondiales</a:t>
            </a:r>
          </a:p>
          <a:p>
            <a:pPr algn="l" rtl="0"/>
            <a:r>
              <a:rPr lang="fr" b="0" i="0" u="none" baseline="0" dirty="0"/>
              <a:t>iTrace résultant des Décisions du Conseil de l'UE (2013, 2015, 2017, 2019).</a:t>
            </a:r>
          </a:p>
          <a:p>
            <a:endParaRPr lang="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t="22277" r="10743" b="29455"/>
          <a:stretch/>
        </p:blipFill>
        <p:spPr>
          <a:xfrm>
            <a:off x="1837121" y="4000503"/>
            <a:ext cx="5112568" cy="201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061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2910" y="3929066"/>
            <a:ext cx="2714644" cy="57150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fr" sz="1200" b="0" i="0" u="none" baseline="0">
                <a:solidFill>
                  <a:schemeClr val="bg1"/>
                </a:solidFill>
              </a:rPr>
              <a:t>SITE WEB DE CAR</a:t>
            </a:r>
          </a:p>
          <a:p>
            <a:pPr marL="0" indent="0" algn="ctr" rtl="0">
              <a:buNone/>
            </a:pPr>
            <a:r>
              <a:rPr lang="fr" sz="1600" b="1" i="0" u="none" baseline="0">
                <a:solidFill>
                  <a:schemeClr val="bg1"/>
                </a:solidFill>
              </a:rPr>
              <a:t>www.conflictarm.com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8130" y="1285860"/>
            <a:ext cx="5007740" cy="1357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270000" tIns="270000" rIns="270000" bIns="270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32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MERCI</a:t>
            </a:r>
          </a:p>
        </p:txBody>
      </p:sp>
      <p:pic>
        <p:nvPicPr>
          <p:cNvPr id="6" name="Picture 5" descr="title_undersco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059" y="2214554"/>
            <a:ext cx="523882" cy="71438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5" idx="2"/>
          </p:cNvCxnSpPr>
          <p:nvPr/>
        </p:nvCxnSpPr>
        <p:spPr>
          <a:xfrm rot="5400000">
            <a:off x="4071934" y="3143248"/>
            <a:ext cx="100013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214678" y="3929066"/>
            <a:ext cx="2714644" cy="2285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 WEB DE iTRACE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" sz="1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www.itrace.com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86446" y="3929066"/>
            <a:ext cx="2714644" cy="2285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" sz="12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" sz="1600" b="1" i="0" u="sng" baseline="0">
                <a:solidFill>
                  <a:schemeClr val="bg1"/>
                </a:solidFill>
              </a:rPr>
              <a:t>morrow</a:t>
            </a:r>
            <a:r>
              <a:rPr kumimoji="0" lang="fr" sz="1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@conflictarm.com</a:t>
            </a:r>
            <a:endParaRPr kumimoji="0" lang="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286910" y="4214024"/>
            <a:ext cx="428628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01488" y="4214024"/>
            <a:ext cx="428628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AR - logo - reverse.png">
            <a:extLst>
              <a:ext uri="{FF2B5EF4-FFF2-40B4-BE49-F238E27FC236}">
                <a16:creationId xmlns:a16="http://schemas.microsoft.com/office/drawing/2014/main" id="{836CA6CF-DF42-8E49-8506-A3BF14D1DE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4143" y="5877272"/>
            <a:ext cx="415715" cy="7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QUE FAISONS-NOUS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1493" y="1565314"/>
            <a:ext cx="4343628" cy="3571900"/>
          </a:xfrm>
        </p:spPr>
        <p:txBody>
          <a:bodyPr/>
          <a:lstStyle/>
          <a:p>
            <a:pPr algn="l" rtl="0">
              <a:lnSpc>
                <a:spcPts val="3000"/>
              </a:lnSpc>
              <a:spcAft>
                <a:spcPts val="1000"/>
              </a:spcAft>
            </a:pPr>
            <a:r>
              <a:rPr lang="fr" b="0" i="0" u="none" baseline="0" dirty="0"/>
              <a:t>Nous travaillons avec la défense et les forces de sécurité intervenant dans les zones de conflit</a:t>
            </a:r>
          </a:p>
          <a:p>
            <a:pPr algn="l" rtl="0">
              <a:lnSpc>
                <a:spcPts val="3000"/>
              </a:lnSpc>
              <a:spcAft>
                <a:spcPts val="1000"/>
              </a:spcAft>
            </a:pPr>
            <a:r>
              <a:rPr lang="fr" b="0" i="0" u="none" baseline="0" dirty="0"/>
              <a:t>Identification et documentation des armes et munitions illicites</a:t>
            </a:r>
          </a:p>
          <a:p>
            <a:pPr algn="l" rtl="0">
              <a:lnSpc>
                <a:spcPts val="3000"/>
              </a:lnSpc>
              <a:spcAft>
                <a:spcPts val="1000"/>
              </a:spcAft>
            </a:pPr>
            <a:r>
              <a:rPr lang="fr" b="0" i="0" u="none" baseline="0" dirty="0"/>
              <a:t>Communication de preuves vérifiées sur les schémas d'approvisionnement et d'achat d'armement </a:t>
            </a:r>
          </a:p>
          <a:p>
            <a:pPr algn="l" rtl="0">
              <a:lnSpc>
                <a:spcPts val="3000"/>
              </a:lnSpc>
            </a:pPr>
            <a:endParaRPr lang="fr" sz="2300" dirty="0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00240"/>
            <a:ext cx="3564326" cy="27643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1493" y="1415938"/>
            <a:ext cx="360000" cy="36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8" name="Rectangle 7"/>
          <p:cNvSpPr/>
          <p:nvPr/>
        </p:nvSpPr>
        <p:spPr>
          <a:xfrm>
            <a:off x="621493" y="6175448"/>
            <a:ext cx="360000" cy="36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93" y="500400"/>
            <a:ext cx="7830000" cy="403236"/>
          </a:xfrm>
        </p:spPr>
        <p:txBody>
          <a:bodyPr/>
          <a:lstStyle/>
          <a:p>
            <a:pPr algn="l" rtl="0"/>
            <a:r>
              <a:rPr lang="fr" sz="2700" b="1" i="0" u="none" baseline="0"/>
              <a:t>MISSION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187624" y="1556792"/>
            <a:ext cx="4824536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fr" sz="1700" dirty="0"/>
          </a:p>
          <a:p>
            <a:endParaRPr lang="fr" sz="1700" dirty="0"/>
          </a:p>
          <a:p>
            <a:endParaRPr lang="f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79068" y="2335296"/>
            <a:ext cx="3866427" cy="2577617"/>
          </a:xfrm>
          <a:prstGeom prst="roundRect">
            <a:avLst/>
          </a:prstGeom>
          <a:noFill/>
          <a:ln w="88900" cap="sq">
            <a:noFill/>
            <a:miter lim="800000"/>
          </a:ln>
          <a:effectLst/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17B852-2A60-4541-9C66-34B2A242D31B}"/>
              </a:ext>
            </a:extLst>
          </p:cNvPr>
          <p:cNvSpPr/>
          <p:nvPr/>
        </p:nvSpPr>
        <p:spPr>
          <a:xfrm>
            <a:off x="757431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fr" sz="2400" b="0" i="0" u="none" baseline="0"/>
              <a:t>Procurer des preuves uniques sur l'approvisionnement d'armement aux conflits armés afin d'informer et de soutenir la gestion et le contrôle efficaces des armes</a:t>
            </a:r>
            <a:endParaRPr lang="fr" sz="2400" dirty="0"/>
          </a:p>
        </p:txBody>
      </p:sp>
    </p:spTree>
    <p:extLst>
      <p:ext uri="{BB962C8B-B14F-4D97-AF65-F5344CB8AC3E}">
        <p14:creationId xmlns:p14="http://schemas.microsoft.com/office/powerpoint/2010/main" val="63465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STATISTIQUES SUR LA DOCUMENTATION</a:t>
            </a:r>
            <a:endParaRPr lang="fr" sz="27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1F3228-8242-CA4D-8AB5-FCDAF3323663}"/>
              </a:ext>
            </a:extLst>
          </p:cNvPr>
          <p:cNvSpPr/>
          <p:nvPr/>
        </p:nvSpPr>
        <p:spPr>
          <a:xfrm>
            <a:off x="621493" y="1215771"/>
            <a:ext cx="4800871" cy="428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fr" sz="2000" b="1" i="0" u="none" baseline="0" dirty="0"/>
              <a:t>600 000 </a:t>
            </a:r>
            <a:r>
              <a:rPr lang="fr" sz="2000" b="0" i="0" u="none" baseline="0" dirty="0"/>
              <a:t>armes et munitions documentées</a:t>
            </a:r>
          </a:p>
          <a:p>
            <a:pPr marL="342900" indent="-342900" algn="l" rtl="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fr" sz="2000" b="1" dirty="0"/>
          </a:p>
          <a:p>
            <a:pPr marL="342900" indent="-342900" algn="l" rtl="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fr" sz="2000" b="0" i="0" u="none" baseline="0" dirty="0"/>
              <a:t>Plus de </a:t>
            </a:r>
            <a:r>
              <a:rPr lang="fr" sz="2000" b="1" i="0" u="none" baseline="0" dirty="0"/>
              <a:t>500 fabricants </a:t>
            </a:r>
            <a:r>
              <a:rPr lang="fr" sz="2000" b="0" i="0" u="none" baseline="0" dirty="0"/>
              <a:t>dans plus de </a:t>
            </a:r>
            <a:r>
              <a:rPr lang="fr" sz="2000" b="1" i="0" u="none" baseline="0" dirty="0"/>
              <a:t>60 </a:t>
            </a:r>
            <a:r>
              <a:rPr lang="fr" sz="2000" b="0" i="0" u="none" baseline="0" dirty="0"/>
              <a:t>pays de fabrication</a:t>
            </a:r>
          </a:p>
          <a:p>
            <a:pPr marL="342900" indent="-342900" algn="l" rtl="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fr" sz="2000" b="1" dirty="0"/>
          </a:p>
          <a:p>
            <a:pPr marL="342900" indent="-342900" algn="l" rtl="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fr" sz="2000" b="0" i="0" u="none" baseline="0" dirty="0"/>
              <a:t>Plus de </a:t>
            </a:r>
            <a:r>
              <a:rPr lang="fr" sz="2000" b="1" i="0" u="none" baseline="0" dirty="0"/>
              <a:t>14 000 </a:t>
            </a:r>
            <a:r>
              <a:rPr lang="fr" sz="2000" b="0" i="0" u="none" baseline="0" dirty="0"/>
              <a:t>chaînes de responsabilité uniques dans </a:t>
            </a:r>
            <a:r>
              <a:rPr lang="fr" sz="2000" b="1" i="0" u="none" baseline="0" dirty="0"/>
              <a:t>27</a:t>
            </a:r>
            <a:r>
              <a:rPr lang="fr" sz="2000" b="0" i="0" u="none" baseline="0" dirty="0"/>
              <a:t> pays touchés par des conflits </a:t>
            </a:r>
          </a:p>
          <a:p>
            <a:pPr marL="342900" indent="-342900" algn="l" rtl="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fr" sz="2000" dirty="0"/>
          </a:p>
          <a:p>
            <a:pPr marL="342900" indent="-342900" algn="l" rtl="0"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fr" sz="2000" b="0" i="0" u="none" baseline="0" dirty="0"/>
              <a:t>CAR a identifié le point de détournement spécifique dans plus de</a:t>
            </a:r>
            <a:r>
              <a:rPr lang="fr" sz="2000" b="1" i="0" u="none" baseline="0" dirty="0"/>
              <a:t> 1 100 </a:t>
            </a:r>
            <a:r>
              <a:rPr lang="fr" sz="2000" b="0" i="0" u="none" baseline="0" dirty="0"/>
              <a:t>cas.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D6800-587C-F44F-A6A4-2075DDDEFE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5738" y="1614908"/>
            <a:ext cx="2885755" cy="3887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182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0235-4268-3249-AD33-E9FD7AF0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COMMENT LES DÉTOURNEMENTS SE PRODUISENT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3894F09-AF85-8148-958C-7D86F7305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4" y="1372631"/>
            <a:ext cx="7821482" cy="464187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EF24A2-A6CF-9945-96AD-B33707F6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  <a:p>
            <a:endParaRPr lang="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5488-2DCC-41D0-8397-F955C12EE576}"/>
              </a:ext>
            </a:extLst>
          </p:cNvPr>
          <p:cNvSpPr txBox="1"/>
          <p:nvPr/>
        </p:nvSpPr>
        <p:spPr>
          <a:xfrm>
            <a:off x="1691680" y="1844824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>
                <a:solidFill>
                  <a:srgbClr val="C0091D"/>
                </a:solidFill>
              </a:rPr>
              <a:t>Chute de l'état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03054-FD84-440B-9C34-66EF7643C5B6}"/>
              </a:ext>
            </a:extLst>
          </p:cNvPr>
          <p:cNvSpPr txBox="1"/>
          <p:nvPr/>
        </p:nvSpPr>
        <p:spPr>
          <a:xfrm>
            <a:off x="516273" y="2358281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>
                <a:solidFill>
                  <a:srgbClr val="C0091D"/>
                </a:solidFill>
              </a:rPr>
              <a:t>Inconnu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0163D-0F3F-480A-8A09-999B003C9B82}"/>
              </a:ext>
            </a:extLst>
          </p:cNvPr>
          <p:cNvSpPr txBox="1"/>
          <p:nvPr/>
        </p:nvSpPr>
        <p:spPr>
          <a:xfrm>
            <a:off x="87673" y="3673269"/>
            <a:ext cx="20882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>
                <a:solidFill>
                  <a:srgbClr val="C0091D"/>
                </a:solidFill>
              </a:rPr>
              <a:t>Détournement sponsorisé par l'état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92931-1219-4F2E-BBF3-13C117090DDE}"/>
              </a:ext>
            </a:extLst>
          </p:cNvPr>
          <p:cNvSpPr txBox="1"/>
          <p:nvPr/>
        </p:nvSpPr>
        <p:spPr>
          <a:xfrm>
            <a:off x="482664" y="5184531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>
                <a:solidFill>
                  <a:srgbClr val="C0091D"/>
                </a:solidFill>
              </a:rPr>
              <a:t>Perte dans la chaîne de responsabilité nationale (par moyens couverts)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E69BE-C997-4399-B43A-792C1092B09B}"/>
              </a:ext>
            </a:extLst>
          </p:cNvPr>
          <p:cNvSpPr txBox="1"/>
          <p:nvPr/>
        </p:nvSpPr>
        <p:spPr>
          <a:xfrm>
            <a:off x="6795426" y="2358282"/>
            <a:ext cx="2097054" cy="279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>
                <a:solidFill>
                  <a:srgbClr val="C0091D"/>
                </a:solidFill>
              </a:rPr>
              <a:t>Prise sur champ de bataille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026FB-D03A-475C-B4C1-09622F16E8E8}"/>
              </a:ext>
            </a:extLst>
          </p:cNvPr>
          <p:cNvSpPr txBox="1"/>
          <p:nvPr/>
        </p:nvSpPr>
        <p:spPr>
          <a:xfrm>
            <a:off x="6757698" y="4246611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 dirty="0">
                <a:solidFill>
                  <a:srgbClr val="C0091D"/>
                </a:solidFill>
              </a:rPr>
              <a:t>Processus PSSM (sécurité physique et gestion des stocks) insuffisant</a:t>
            </a:r>
          </a:p>
        </p:txBody>
      </p:sp>
    </p:spTree>
    <p:extLst>
      <p:ext uri="{BB962C8B-B14F-4D97-AF65-F5344CB8AC3E}">
        <p14:creationId xmlns:p14="http://schemas.microsoft.com/office/powerpoint/2010/main" val="277983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89BE-E64A-224C-A91C-AE0D0260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PROCESSUS PSSM (SÉCURITÉ PHYSIQUE ET GESTION DES STOCKS) INSUFFISANT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5AC83-08C6-8942-BD1B-9C711F2307B1}"/>
              </a:ext>
            </a:extLst>
          </p:cNvPr>
          <p:cNvSpPr/>
          <p:nvPr/>
        </p:nvSpPr>
        <p:spPr>
          <a:xfrm>
            <a:off x="658572" y="1232626"/>
            <a:ext cx="451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fr" sz="2400" b="0" i="0" u="none" baseline="0" dirty="0"/>
              <a:t>Fuite due à l'inefficacité de la sécurité physique et de la gestion des stocks (PSSM)  </a:t>
            </a:r>
          </a:p>
          <a:p>
            <a:pPr marL="285750" indent="-285750" algn="l" rtl="0">
              <a:buClr>
                <a:srgbClr val="FF0000"/>
              </a:buClr>
              <a:buFont typeface="Wingdings" pitchFamily="2" charset="2"/>
              <a:buChar char="§"/>
            </a:pPr>
            <a:endParaRPr lang="fr" sz="2400" dirty="0"/>
          </a:p>
          <a:p>
            <a:pPr marL="285750" indent="-285750"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fr" sz="2400" b="0" i="0" u="none" baseline="0" dirty="0"/>
              <a:t>De manière accidentelle ou délibérée</a:t>
            </a:r>
          </a:p>
          <a:p>
            <a:pPr marL="285750" indent="-285750" algn="l" rtl="0">
              <a:buClr>
                <a:srgbClr val="FF0000"/>
              </a:buClr>
              <a:buFont typeface="Wingdings" pitchFamily="2" charset="2"/>
              <a:buChar char="§"/>
            </a:pPr>
            <a:endParaRPr lang="fr" sz="2400" dirty="0"/>
          </a:p>
          <a:p>
            <a:pPr marL="285750" indent="-285750"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fr" sz="2400" b="0" i="0" u="none" baseline="0" dirty="0"/>
              <a:t>124 cas de détournements au départ des stocks (12%)</a:t>
            </a:r>
          </a:p>
          <a:p>
            <a:pPr algn="l" rtl="0">
              <a:buClr>
                <a:srgbClr val="FF0000"/>
              </a:buClr>
            </a:pPr>
            <a:endParaRPr lang="fr" sz="2400" dirty="0"/>
          </a:p>
          <a:p>
            <a:pPr marL="285750" indent="-285750"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fr" sz="2400" b="0" i="0" u="none" baseline="0" dirty="0"/>
              <a:t>Fuite habituellement à petite échelle</a:t>
            </a:r>
          </a:p>
          <a:p>
            <a:pPr marL="285750" indent="-285750" algn="l" rtl="0">
              <a:buClr>
                <a:srgbClr val="FF0000"/>
              </a:buClr>
              <a:buFont typeface="Wingdings" pitchFamily="2" charset="2"/>
              <a:buChar char="§"/>
            </a:pPr>
            <a:endParaRPr lang="fr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935841-466D-9742-87E1-59BF7772EB7B}"/>
              </a:ext>
            </a:extLst>
          </p:cNvPr>
          <p:cNvCxnSpPr>
            <a:cxnSpLocks/>
          </p:cNvCxnSpPr>
          <p:nvPr/>
        </p:nvCxnSpPr>
        <p:spPr>
          <a:xfrm flipV="1">
            <a:off x="5352033" y="4065792"/>
            <a:ext cx="1260648" cy="4465"/>
          </a:xfrm>
          <a:prstGeom prst="line">
            <a:avLst/>
          </a:prstGeom>
          <a:ln w="63500"/>
          <a:effectLst>
            <a:softEdge rad="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Content Placeholder 9" descr="A gun on a tiled floor&#10;&#10;Description automatically generated">
            <a:extLst>
              <a:ext uri="{FF2B5EF4-FFF2-40B4-BE49-F238E27FC236}">
                <a16:creationId xmlns:a16="http://schemas.microsoft.com/office/drawing/2014/main" id="{32C53AAF-924D-BB4E-81A1-2BDE61116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33" y="1663498"/>
            <a:ext cx="3133395" cy="176550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55CC1C-8C5D-D049-A495-4CB2BC4FC16D}"/>
              </a:ext>
            </a:extLst>
          </p:cNvPr>
          <p:cNvSpPr txBox="1"/>
          <p:nvPr/>
        </p:nvSpPr>
        <p:spPr>
          <a:xfrm>
            <a:off x="5262546" y="341946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/>
              <a:t>Fusil 56-2, documenté au Nigeria en mars 2018, détourné des stocks nationaux d'un pays voisin.  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C60403D-0CC7-504B-89BE-0724C6A2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84679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B158-1C21-5F47-9C56-B2687345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DÉTOURNEMENT DES STOCKS NATIONAUX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CBE0F80F-8245-F946-A51C-6265517FF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4" y="1303413"/>
            <a:ext cx="7406891" cy="425117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15396C-9AB4-884D-9777-45F87AF71EE8}"/>
              </a:ext>
            </a:extLst>
          </p:cNvPr>
          <p:cNvSpPr txBox="1"/>
          <p:nvPr/>
        </p:nvSpPr>
        <p:spPr>
          <a:xfrm>
            <a:off x="4788024" y="2852936"/>
            <a:ext cx="115212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/>
              <a:t>3715199</a:t>
            </a:r>
          </a:p>
          <a:p>
            <a:pPr algn="ctr" rtl="0"/>
            <a:r>
              <a:rPr lang="fr" sz="1200" b="0" i="0" u="none" baseline="0"/>
              <a:t>3728564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D8E64-B39C-CD4A-BADA-CF548337F7F5}"/>
              </a:ext>
            </a:extLst>
          </p:cNvPr>
          <p:cNvSpPr txBox="1"/>
          <p:nvPr/>
        </p:nvSpPr>
        <p:spPr>
          <a:xfrm>
            <a:off x="2843808" y="2348880"/>
            <a:ext cx="100811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/>
              <a:t>3718199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09390-CCDA-A846-A53D-072997068DE6}"/>
              </a:ext>
            </a:extLst>
          </p:cNvPr>
          <p:cNvSpPr txBox="1"/>
          <p:nvPr/>
        </p:nvSpPr>
        <p:spPr>
          <a:xfrm>
            <a:off x="1676161" y="3107764"/>
            <a:ext cx="115212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/>
              <a:t>3712789</a:t>
            </a:r>
          </a:p>
          <a:p>
            <a:pPr algn="ctr" rtl="0"/>
            <a:r>
              <a:rPr lang="fr" sz="1200" b="0" i="0" u="none" baseline="0"/>
              <a:t>3716750</a:t>
            </a:r>
          </a:p>
          <a:p>
            <a:pPr algn="ctr" rtl="0"/>
            <a:r>
              <a:rPr lang="fr" sz="1200" b="0" i="0" u="none" baseline="0"/>
              <a:t>3717000</a:t>
            </a:r>
          </a:p>
          <a:p>
            <a:pPr algn="ctr" rtl="0"/>
            <a:r>
              <a:rPr lang="fr" sz="1200" b="0" i="0" u="none" baseline="0"/>
              <a:t>3717316</a:t>
            </a:r>
          </a:p>
          <a:p>
            <a:pPr algn="ctr" rtl="0"/>
            <a:r>
              <a:rPr lang="fr" sz="1200" b="0" i="0" u="none" baseline="0"/>
              <a:t>3718902</a:t>
            </a:r>
          </a:p>
          <a:p>
            <a:pPr algn="ctr" rtl="0"/>
            <a:r>
              <a:rPr lang="fr" sz="1200" b="0" i="0" u="none" baseline="0"/>
              <a:t>3719964</a:t>
            </a:r>
          </a:p>
          <a:p>
            <a:pPr algn="ctr" rtl="0"/>
            <a:r>
              <a:rPr lang="fr" sz="1200" b="0" i="0" u="none" baseline="0"/>
              <a:t>3722222</a:t>
            </a:r>
          </a:p>
          <a:p>
            <a:pPr algn="ctr" rtl="0"/>
            <a:r>
              <a:rPr lang="fr" sz="1200" b="0" i="0" u="none" baseline="0"/>
              <a:t>3726886</a:t>
            </a:r>
          </a:p>
          <a:p>
            <a:pPr algn="ctr" rtl="0"/>
            <a:r>
              <a:rPr lang="fr" sz="1200" b="0" i="0" u="none" baseline="0"/>
              <a:t>3728538</a:t>
            </a:r>
          </a:p>
          <a:p>
            <a:pPr algn="ctr" rtl="0"/>
            <a:r>
              <a:rPr lang="fr" sz="1200" b="0" i="0" u="none" baseline="0"/>
              <a:t>3728577</a:t>
            </a:r>
          </a:p>
          <a:p>
            <a:pPr algn="ctr" rtl="0"/>
            <a:r>
              <a:rPr lang="fr" sz="1200" b="0" i="0" u="none" baseline="0"/>
              <a:t>3728589</a:t>
            </a:r>
          </a:p>
          <a:p>
            <a:pPr algn="ctr" rtl="0"/>
            <a:r>
              <a:rPr lang="fr" sz="1200" b="0" i="0" u="none" baseline="0"/>
              <a:t>3731808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53F59-92DC-2649-AEAD-4FEA5CEEB6CA}"/>
              </a:ext>
            </a:extLst>
          </p:cNvPr>
          <p:cNvSpPr txBox="1"/>
          <p:nvPr/>
        </p:nvSpPr>
        <p:spPr>
          <a:xfrm>
            <a:off x="7164288" y="3246263"/>
            <a:ext cx="10081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fr" sz="1200" b="0" i="0" u="none" baseline="0"/>
              <a:t>3717862</a:t>
            </a:r>
          </a:p>
          <a:p>
            <a:pPr algn="ctr" rtl="0"/>
            <a:r>
              <a:rPr lang="fr" sz="1200" b="0" i="0" u="none" baseline="0"/>
              <a:t>3718854</a:t>
            </a:r>
          </a:p>
          <a:p>
            <a:pPr algn="ctr" rtl="0"/>
            <a:r>
              <a:rPr lang="fr" sz="1200" b="0" i="0" u="none" baseline="0"/>
              <a:t>3725797</a:t>
            </a:r>
          </a:p>
          <a:p>
            <a:pPr algn="ctr" rtl="0"/>
            <a:r>
              <a:rPr lang="fr" sz="1200" b="0" i="0" u="none" baseline="0"/>
              <a:t>3728850</a:t>
            </a:r>
          </a:p>
          <a:p>
            <a:pPr algn="ctr" rtl="0"/>
            <a:r>
              <a:rPr lang="fr" sz="1200" b="0" i="0" u="none" baseline="0"/>
              <a:t>3829769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324A97B-DCD9-FB4A-80D2-B298AE84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9861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C400-F797-5C40-8FC3-31A5EE39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1" i="0" u="none" baseline="0"/>
              <a:t>DÉTOURNEMENT SPONSORISÉ PAR L'ÉTAT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93EF7-D2AE-2C45-AA44-F6ACF37DE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49" y="1362895"/>
            <a:ext cx="7830000" cy="3857652"/>
          </a:xfrm>
        </p:spPr>
        <p:txBody>
          <a:bodyPr/>
          <a:lstStyle/>
          <a:p>
            <a:pPr algn="l" rtl="0"/>
            <a:r>
              <a:rPr lang="fr" sz="2000" b="0" i="0" u="none" baseline="0" dirty="0"/>
              <a:t>236 cas de détournements appuyés par ou liés à des actions de l'état (22%)</a:t>
            </a:r>
          </a:p>
          <a:p>
            <a:pPr algn="l" rtl="0"/>
            <a:r>
              <a:rPr lang="fr" sz="2000" b="0" i="0" u="none" baseline="0" dirty="0"/>
              <a:t>Fourniture directe par le pays de fabrication aux utilisateurs finaux</a:t>
            </a:r>
          </a:p>
          <a:p>
            <a:pPr algn="l" rtl="0"/>
            <a:r>
              <a:rPr lang="fr" sz="2000" b="0" i="0" u="none" baseline="0" dirty="0"/>
              <a:t>Retransfert en violation de la documentation de l'utilisateur final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EF62-6B4B-BD4E-B874-6EC9B0C3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10" y="6213474"/>
            <a:ext cx="7500990" cy="365125"/>
          </a:xfrm>
        </p:spPr>
        <p:txBody>
          <a:bodyPr/>
          <a:lstStyle/>
          <a:p>
            <a:pPr algn="l" rtl="0"/>
            <a:r>
              <a:rPr lang="fr" b="0" i="0" u="none" baseline="0"/>
              <a:t>TRANSFERTS D'ARMES : RISQUES DE DÉTOURNEMENT ET GESTION </a:t>
            </a:r>
            <a:endParaRPr lang="fr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2962BF-7F46-9E4E-B3E2-776CD0161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87" y="3624830"/>
            <a:ext cx="4712811" cy="2531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6693-9840-49BC-94D2-09D8AA67976F}"/>
              </a:ext>
            </a:extLst>
          </p:cNvPr>
          <p:cNvSpPr txBox="1"/>
          <p:nvPr/>
        </p:nvSpPr>
        <p:spPr>
          <a:xfrm>
            <a:off x="2180087" y="5554160"/>
            <a:ext cx="120749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700" b="0" i="0" u="none" baseline="0">
                <a:solidFill>
                  <a:srgbClr val="C0091D"/>
                </a:solidFill>
              </a:rPr>
              <a:t>Approvisionnement direct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3CDB8-F874-4120-9FCA-75458FF9B06A}"/>
              </a:ext>
            </a:extLst>
          </p:cNvPr>
          <p:cNvSpPr txBox="1"/>
          <p:nvPr/>
        </p:nvSpPr>
        <p:spPr>
          <a:xfrm>
            <a:off x="5940152" y="4077072"/>
            <a:ext cx="8713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700" b="0" i="0" u="none" baseline="0">
                <a:solidFill>
                  <a:srgbClr val="C0091D"/>
                </a:solidFill>
              </a:rPr>
              <a:t>Retransfert </a:t>
            </a:r>
          </a:p>
          <a:p>
            <a:pPr algn="l" rtl="0"/>
            <a:r>
              <a:rPr lang="fr" sz="700" b="0" i="0" u="none" baseline="0">
                <a:solidFill>
                  <a:srgbClr val="C0091D"/>
                </a:solidFill>
              </a:rPr>
              <a:t>(CUF non connu)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9F8B6-D008-4CC4-8744-E55A0EEF44CC}"/>
              </a:ext>
            </a:extLst>
          </p:cNvPr>
          <p:cNvSpPr txBox="1"/>
          <p:nvPr/>
        </p:nvSpPr>
        <p:spPr>
          <a:xfrm>
            <a:off x="5934135" y="5453741"/>
            <a:ext cx="8713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" sz="700" b="0" i="0" u="none" baseline="0">
                <a:solidFill>
                  <a:srgbClr val="C0091D"/>
                </a:solidFill>
              </a:rPr>
              <a:t>Retransfert </a:t>
            </a:r>
          </a:p>
          <a:p>
            <a:pPr algn="l" rtl="0"/>
            <a:r>
              <a:rPr lang="fr" sz="700" b="0" i="0" u="none" baseline="0">
                <a:solidFill>
                  <a:srgbClr val="C0091D"/>
                </a:solidFill>
              </a:rPr>
              <a:t>(violation du CUF)</a:t>
            </a:r>
          </a:p>
        </p:txBody>
      </p:sp>
    </p:spTree>
    <p:extLst>
      <p:ext uri="{BB962C8B-B14F-4D97-AF65-F5344CB8AC3E}">
        <p14:creationId xmlns:p14="http://schemas.microsoft.com/office/powerpoint/2010/main" val="280247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88094"/>
      </a:accent1>
      <a:accent2>
        <a:srgbClr val="E3061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7013</TotalTime>
  <Words>1058</Words>
  <Application>Microsoft Office PowerPoint</Application>
  <PresentationFormat>On-screen Show (4:3)</PresentationFormat>
  <Paragraphs>231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</vt:lpstr>
      <vt:lpstr>Wingdings</vt:lpstr>
      <vt:lpstr>Office Theme</vt:lpstr>
      <vt:lpstr>TRANSFERTS D'ARMES : Risque de détournement et gestion</vt:lpstr>
      <vt:lpstr>Conflict Armament Research  UNE NOUVELLE APPROCHE DU  TRAÇAGE DES ARMES</vt:lpstr>
      <vt:lpstr>QUE FAISONS-NOUS ?</vt:lpstr>
      <vt:lpstr>MISSION</vt:lpstr>
      <vt:lpstr>STATISTIQUES SUR LA DOCUMENTATION</vt:lpstr>
      <vt:lpstr>COMMENT LES DÉTOURNEMENTS SE PRODUISENT</vt:lpstr>
      <vt:lpstr>PROCESSUS PSSM (SÉCURITÉ PHYSIQUE ET GESTION DES STOCKS) INSUFFISANT</vt:lpstr>
      <vt:lpstr>DÉTOURNEMENT DES STOCKS NATIONAUX</vt:lpstr>
      <vt:lpstr>DÉTOURNEMENT SPONSORISÉ PAR L'ÉTAT</vt:lpstr>
      <vt:lpstr>TRANSFERT NON AUTORISÉ</vt:lpstr>
      <vt:lpstr>Analyse de la documentation de l'utilisateur final</vt:lpstr>
      <vt:lpstr>MANQUE DE STANDARDISATION</vt:lpstr>
      <vt:lpstr>ABSENCE D'INFORMATION ESSENTIELLE</vt:lpstr>
      <vt:lpstr>CLAUSES DE RÉEXPORTATION INCOHÉRENTES</vt:lpstr>
      <vt:lpstr>CLAUSES DE RÉEXPORTATION INCOHÉRENTES</vt:lpstr>
      <vt:lpstr>SIGNAUX D'ALARME POSSIBLES</vt:lpstr>
      <vt:lpstr>PENDANT LE TRANSFERT</vt:lpstr>
      <vt:lpstr>VÉRIFICATION LIMITÉE DE LA LIVRAISON</vt:lpstr>
      <vt:lpstr>RECOMMANDATIONS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Glenda</cp:lastModifiedBy>
  <cp:revision>239</cp:revision>
  <cp:lastPrinted>2018-06-08T12:17:25Z</cp:lastPrinted>
  <dcterms:created xsi:type="dcterms:W3CDTF">2018-06-06T09:20:28Z</dcterms:created>
  <dcterms:modified xsi:type="dcterms:W3CDTF">2020-11-23T08:14:49Z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2405309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